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1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84930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92389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59074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612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1EE42-9A83-4188-9966-CBD824AE1279}"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9359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1EE42-9A83-4188-9966-CBD824AE1279}" type="datetimeFigureOut">
              <a:rPr lang="en-US" smtClean="0"/>
              <a:t>4/18/2015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77656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1EE42-9A83-4188-9966-CBD824AE1279}" type="datetimeFigureOut">
              <a:rPr lang="en-US" smtClean="0"/>
              <a:t>4/18/2015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26431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1EE42-9A83-4188-9966-CBD824AE1279}" type="datetimeFigureOut">
              <a:rPr lang="en-US" smtClean="0"/>
              <a:t>4/18/2015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2509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1EE42-9A83-4188-9966-CBD824AE1279}" type="datetimeFigureOut">
              <a:rPr lang="en-US" smtClean="0"/>
              <a:t>4/18/2015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59321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4/18/2015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1672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4/18/2015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40127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1EE42-9A83-4188-9966-CBD824AE1279}" type="datetimeFigureOut">
              <a:rPr lang="en-US" smtClean="0"/>
              <a:t>4/18/2015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9A0DD-5F27-49BF-92B3-3494689B17B2}" type="slidenum">
              <a:rPr lang="en-US" smtClean="0"/>
              <a:t>‹#›</a:t>
            </a:fld>
            <a:endParaRPr lang="en-US"/>
          </a:p>
        </p:txBody>
      </p:sp>
    </p:spTree>
    <p:extLst>
      <p:ext uri="{BB962C8B-B14F-4D97-AF65-F5344CB8AC3E}">
        <p14:creationId xmlns:p14="http://schemas.microsoft.com/office/powerpoint/2010/main" val="718414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36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685800" y="381000"/>
            <a:ext cx="8001000" cy="5693866"/>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endParaRPr lang="en-US" sz="5400" dirty="0" smtClean="0">
              <a:solidFill>
                <a:schemeClr val="bg1"/>
              </a:solidFill>
              <a:effectLst/>
              <a:latin typeface="Berlin Sans FB Demi" panose="020E0802020502020306" pitchFamily="34" charset="0"/>
              <a:cs typeface="Aharoni" panose="02010803020104030203" pitchFamily="2" charset="-79"/>
            </a:endParaRPr>
          </a:p>
          <a:p>
            <a:pPr algn="ctr">
              <a:spcAft>
                <a:spcPts val="0"/>
              </a:spcAft>
            </a:pPr>
            <a:r>
              <a:rPr lang="en-US" sz="5400" dirty="0" smtClean="0">
                <a:solidFill>
                  <a:schemeClr val="bg1"/>
                </a:solidFill>
                <a:effectLst/>
                <a:latin typeface="Berlin Sans FB Demi" panose="020E0802020502020306" pitchFamily="34" charset="0"/>
                <a:cs typeface="Aharoni" panose="02010803020104030203" pitchFamily="2" charset="-79"/>
              </a:rPr>
              <a:t>I Corinthians 6:19-20</a:t>
            </a:r>
          </a:p>
          <a:p>
            <a:pPr algn="ctr">
              <a:spcAft>
                <a:spcPts val="0"/>
              </a:spcAft>
            </a:pPr>
            <a:endParaRPr lang="en-US" sz="3200" dirty="0" smtClean="0">
              <a:solidFill>
                <a:schemeClr val="bg1"/>
              </a:solidFill>
              <a:effectLst/>
              <a:latin typeface="Berlin Sans FB Demi" panose="020E0802020502020306" pitchFamily="34" charset="0"/>
            </a:endParaRPr>
          </a:p>
          <a:p>
            <a:pPr algn="ctr">
              <a:spcAft>
                <a:spcPts val="0"/>
              </a:spcAft>
            </a:pPr>
            <a:endParaRPr lang="en-US" sz="3200" dirty="0">
              <a:solidFill>
                <a:schemeClr val="bg1"/>
              </a:solidFill>
              <a:latin typeface="Berlin Sans FB Demi" panose="020E0802020502020306" pitchFamily="34" charset="0"/>
            </a:endParaRPr>
          </a:p>
          <a:p>
            <a:pPr algn="ctr">
              <a:spcAft>
                <a:spcPts val="0"/>
              </a:spcAft>
            </a:pPr>
            <a:r>
              <a:rPr lang="en-US" sz="3200" dirty="0" smtClean="0">
                <a:solidFill>
                  <a:schemeClr val="bg1"/>
                </a:solidFill>
                <a:effectLst/>
                <a:latin typeface="Berlin Sans FB Demi" panose="020E0802020502020306" pitchFamily="34" charset="0"/>
              </a:rPr>
              <a:t>Don’t you realize that your body is the temple of the Holy Spirit, who lives in you and was given to you by God? You do not belong to yourself, for God bought you with a high price. So you must honor God with your body.</a:t>
            </a:r>
            <a:endParaRPr lang="en-US" sz="3200" dirty="0">
              <a:solidFill>
                <a:schemeClr val="bg1"/>
              </a:solidFill>
              <a:effectLst/>
              <a:latin typeface="Berlin Sans FB Demi" panose="020E0802020502020306" pitchFamily="34" charset="0"/>
            </a:endParaRPr>
          </a:p>
        </p:txBody>
      </p:sp>
    </p:spTree>
    <p:extLst>
      <p:ext uri="{BB962C8B-B14F-4D97-AF65-F5344CB8AC3E}">
        <p14:creationId xmlns:p14="http://schemas.microsoft.com/office/powerpoint/2010/main" val="250051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685800" y="381000"/>
            <a:ext cx="8001000" cy="6800323"/>
          </a:xfrm>
          <a:prstGeom prst="rect">
            <a:avLst/>
          </a:prstGeom>
        </p:spPr>
        <p:txBody>
          <a:bodyPr wrap="square">
            <a:spAutoFit/>
          </a:bodyPr>
          <a:lstStyle/>
          <a:p>
            <a:pPr algn="ctr">
              <a:lnSpc>
                <a:spcPct val="115000"/>
              </a:lnSpc>
            </a:pPr>
            <a:r>
              <a:rPr lang="en-US" sz="6600" dirty="0" smtClean="0">
                <a:solidFill>
                  <a:schemeClr val="bg1"/>
                </a:solidFill>
                <a:latin typeface="Berlin Sans FB Demi" panose="020E0802020502020306" pitchFamily="34" charset="0"/>
                <a:ea typeface="Calibri"/>
                <a:cs typeface="Times New Roman"/>
              </a:rPr>
              <a:t>Why Honor?</a:t>
            </a:r>
            <a:endParaRPr lang="en-US" sz="6600" dirty="0">
              <a:solidFill>
                <a:schemeClr val="bg1"/>
              </a:solidFill>
              <a:latin typeface="Berlin Sans FB Demi" panose="020E0802020502020306" pitchFamily="34" charset="0"/>
              <a:ea typeface="Calibri"/>
              <a:cs typeface="Times New Roman"/>
            </a:endParaRPr>
          </a:p>
          <a:p>
            <a:pPr>
              <a:spcAft>
                <a:spcPts val="0"/>
              </a:spcAft>
            </a:pPr>
            <a:r>
              <a:rPr lang="en-US" sz="5400" dirty="0">
                <a:solidFill>
                  <a:schemeClr val="bg1"/>
                </a:solidFill>
                <a:latin typeface="Berlin Sans FB Demi" panose="020E0802020502020306" pitchFamily="34" charset="0"/>
                <a:cs typeface="Aharoni" panose="02010803020104030203" pitchFamily="2" charset="-79"/>
              </a:rPr>
              <a:t>•	</a:t>
            </a:r>
            <a:r>
              <a:rPr lang="en-US" sz="4400" dirty="0">
                <a:solidFill>
                  <a:schemeClr val="bg1"/>
                </a:solidFill>
                <a:latin typeface="Berlin Sans FB Demi" panose="020E0802020502020306" pitchFamily="34" charset="0"/>
                <a:cs typeface="Aharoni" panose="02010803020104030203" pitchFamily="2" charset="-79"/>
              </a:rPr>
              <a:t>The Beginning </a:t>
            </a:r>
          </a:p>
          <a:p>
            <a:pPr lvl="1"/>
            <a:r>
              <a:rPr lang="en-US" sz="4400" dirty="0">
                <a:solidFill>
                  <a:schemeClr val="bg1"/>
                </a:solidFill>
                <a:latin typeface="Berlin Sans FB Demi" panose="020E0802020502020306" pitchFamily="34" charset="0"/>
                <a:cs typeface="Aharoni" panose="02010803020104030203" pitchFamily="2" charset="-79"/>
              </a:rPr>
              <a:t>o	Genesis 2:7</a:t>
            </a:r>
          </a:p>
          <a:p>
            <a:pPr lvl="1"/>
            <a:r>
              <a:rPr lang="en-US" sz="4400" dirty="0">
                <a:solidFill>
                  <a:schemeClr val="bg1"/>
                </a:solidFill>
                <a:latin typeface="Berlin Sans FB Demi" panose="020E0802020502020306" pitchFamily="34" charset="0"/>
                <a:cs typeface="Aharoni" panose="02010803020104030203" pitchFamily="2" charset="-79"/>
              </a:rPr>
              <a:t>o	Psalm 139:13-14</a:t>
            </a:r>
            <a:r>
              <a:rPr lang="en-US" sz="5400" dirty="0">
                <a:solidFill>
                  <a:schemeClr val="bg1"/>
                </a:solidFill>
                <a:latin typeface="Berlin Sans FB Demi" panose="020E0802020502020306" pitchFamily="34" charset="0"/>
                <a:cs typeface="Aharoni" panose="02010803020104030203" pitchFamily="2" charset="-79"/>
              </a:rPr>
              <a:t>- </a:t>
            </a:r>
            <a:r>
              <a:rPr lang="en-US" sz="3600" dirty="0">
                <a:solidFill>
                  <a:schemeClr val="bg1"/>
                </a:solidFill>
                <a:latin typeface="Berlin Sans FB Demi" panose="020E0802020502020306" pitchFamily="34" charset="0"/>
                <a:cs typeface="Aharoni" panose="02010803020104030203" pitchFamily="2" charset="-79"/>
              </a:rPr>
              <a:t>For you formed my inward parts; you knitted me together in my mother's womb. I praise you, for I am fearfully and wonderfully made.</a:t>
            </a:r>
          </a:p>
          <a:p>
            <a:pPr algn="ctr">
              <a:spcAft>
                <a:spcPts val="0"/>
              </a:spcAft>
            </a:pPr>
            <a:endParaRPr lang="en-US" sz="5400" dirty="0" smtClean="0">
              <a:solidFill>
                <a:schemeClr val="bg1"/>
              </a:solidFill>
              <a:effectLst/>
              <a:latin typeface="Berlin Sans FB Demi" panose="020E0802020502020306" pitchFamily="34" charset="0"/>
              <a:cs typeface="Aharoni" panose="02010803020104030203" pitchFamily="2" charset="-79"/>
            </a:endParaRPr>
          </a:p>
        </p:txBody>
      </p:sp>
    </p:spTree>
    <p:extLst>
      <p:ext uri="{BB962C8B-B14F-4D97-AF65-F5344CB8AC3E}">
        <p14:creationId xmlns:p14="http://schemas.microsoft.com/office/powerpoint/2010/main" val="343880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76200" y="152400"/>
            <a:ext cx="8915400" cy="6740307"/>
          </a:xfrm>
          <a:prstGeom prst="rect">
            <a:avLst/>
          </a:prstGeom>
        </p:spPr>
        <p:txBody>
          <a:bodyPr wrap="square">
            <a:spAutoFit/>
          </a:bodyPr>
          <a:lstStyle/>
          <a:p>
            <a:pPr algn="ctr">
              <a:spcAft>
                <a:spcPts val="0"/>
              </a:spcAft>
            </a:pPr>
            <a:r>
              <a:rPr lang="en-US" sz="5400" dirty="0" smtClean="0">
                <a:solidFill>
                  <a:schemeClr val="bg1"/>
                </a:solidFill>
                <a:latin typeface="Berlin Sans FB Demi" panose="020E0802020502020306" pitchFamily="34" charset="0"/>
                <a:ea typeface="Times New Roman"/>
                <a:cs typeface="Aharoni" panose="02010803020104030203" pitchFamily="2" charset="-79"/>
              </a:rPr>
              <a:t>Why Honor?</a:t>
            </a:r>
            <a:endParaRPr lang="en-US" sz="5400" dirty="0" smtClean="0">
              <a:solidFill>
                <a:schemeClr val="bg1"/>
              </a:solidFill>
              <a:effectLst/>
              <a:latin typeface="Berlin Sans FB Demi" panose="020E0802020502020306" pitchFamily="34" charset="0"/>
              <a:ea typeface="Times New Roman"/>
              <a:cs typeface="Aharoni" panose="02010803020104030203" pitchFamily="2" charset="-79"/>
            </a:endParaRPr>
          </a:p>
          <a:p>
            <a:pPr>
              <a:spcAft>
                <a:spcPts val="0"/>
              </a:spcAft>
            </a:pPr>
            <a:r>
              <a:rPr lang="en-US" sz="5400" dirty="0">
                <a:solidFill>
                  <a:schemeClr val="bg1"/>
                </a:solidFill>
                <a:latin typeface="Berlin Sans FB Demi" panose="020E0802020502020306" pitchFamily="34" charset="0"/>
                <a:cs typeface="Aharoni" panose="02010803020104030203" pitchFamily="2" charset="-79"/>
              </a:rPr>
              <a:t>•	The Building</a:t>
            </a:r>
          </a:p>
          <a:p>
            <a:pPr lvl="1"/>
            <a:r>
              <a:rPr lang="en-US" sz="5400" dirty="0">
                <a:solidFill>
                  <a:schemeClr val="bg1"/>
                </a:solidFill>
                <a:latin typeface="Berlin Sans FB Demi" panose="020E0802020502020306" pitchFamily="34" charset="0"/>
                <a:cs typeface="Aharoni" panose="02010803020104030203" pitchFamily="2" charset="-79"/>
              </a:rPr>
              <a:t>o	I Corinthians 6:19-20</a:t>
            </a:r>
          </a:p>
          <a:p>
            <a:pPr lvl="1"/>
            <a:r>
              <a:rPr lang="en-US" sz="5400" dirty="0">
                <a:solidFill>
                  <a:schemeClr val="bg1"/>
                </a:solidFill>
                <a:latin typeface="Berlin Sans FB Demi" panose="020E0802020502020306" pitchFamily="34" charset="0"/>
                <a:cs typeface="Aharoni" panose="02010803020104030203" pitchFamily="2" charset="-79"/>
              </a:rPr>
              <a:t>o	1 Corinthians 3:16- </a:t>
            </a:r>
            <a:endParaRPr lang="en-US" sz="5400" dirty="0" smtClean="0">
              <a:solidFill>
                <a:schemeClr val="bg1"/>
              </a:solidFill>
              <a:latin typeface="Berlin Sans FB Demi" panose="020E0802020502020306" pitchFamily="34" charset="0"/>
              <a:cs typeface="Aharoni" panose="02010803020104030203" pitchFamily="2" charset="-79"/>
            </a:endParaRPr>
          </a:p>
          <a:p>
            <a:pPr lvl="1"/>
            <a:r>
              <a:rPr lang="en-US" sz="5400" dirty="0" smtClean="0">
                <a:solidFill>
                  <a:schemeClr val="bg1"/>
                </a:solidFill>
                <a:latin typeface="Berlin Sans FB Demi" panose="020E0802020502020306" pitchFamily="34" charset="0"/>
                <a:cs typeface="Aharoni" panose="02010803020104030203" pitchFamily="2" charset="-79"/>
              </a:rPr>
              <a:t>Do </a:t>
            </a:r>
            <a:r>
              <a:rPr lang="en-US" sz="5400" dirty="0">
                <a:solidFill>
                  <a:schemeClr val="bg1"/>
                </a:solidFill>
                <a:latin typeface="Berlin Sans FB Demi" panose="020E0802020502020306" pitchFamily="34" charset="0"/>
                <a:cs typeface="Aharoni" panose="02010803020104030203" pitchFamily="2" charset="-79"/>
              </a:rPr>
              <a:t>you not know that you are God's temple and that God's Spirit dwells in you?</a:t>
            </a:r>
          </a:p>
          <a:p>
            <a:pPr algn="ctr">
              <a:spcAft>
                <a:spcPts val="0"/>
              </a:spcAft>
            </a:pPr>
            <a:endParaRPr lang="en-US" sz="5400" dirty="0" smtClean="0">
              <a:solidFill>
                <a:schemeClr val="bg1"/>
              </a:solidFill>
              <a:effectLst/>
              <a:latin typeface="Berlin Sans FB Demi" panose="020E0802020502020306" pitchFamily="34" charset="0"/>
              <a:cs typeface="Aharoni" panose="02010803020104030203" pitchFamily="2" charset="-79"/>
            </a:endParaRPr>
          </a:p>
        </p:txBody>
      </p:sp>
    </p:spTree>
    <p:extLst>
      <p:ext uri="{BB962C8B-B14F-4D97-AF65-F5344CB8AC3E}">
        <p14:creationId xmlns:p14="http://schemas.microsoft.com/office/powerpoint/2010/main" val="43934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76200" y="152400"/>
            <a:ext cx="8915400" cy="5909310"/>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Why Honor?</a:t>
            </a:r>
            <a:endParaRPr lang="en-US" sz="5400" dirty="0" smtClean="0">
              <a:solidFill>
                <a:schemeClr val="bg1"/>
              </a:solidFill>
              <a:effectLst/>
              <a:latin typeface="Berlin Sans FB Demi" panose="020E0802020502020306" pitchFamily="34" charset="0"/>
              <a:ea typeface="Times New Roman"/>
              <a:cs typeface="Aharoni" panose="02010803020104030203" pitchFamily="2" charset="-79"/>
            </a:endParaRPr>
          </a:p>
          <a:p>
            <a:pPr>
              <a:spcAft>
                <a:spcPts val="0"/>
              </a:spcAft>
            </a:pPr>
            <a:r>
              <a:rPr lang="en-US" sz="5400" dirty="0">
                <a:solidFill>
                  <a:schemeClr val="bg1"/>
                </a:solidFill>
                <a:latin typeface="Berlin Sans FB Demi" panose="020E0802020502020306" pitchFamily="34" charset="0"/>
                <a:cs typeface="Aharoni" panose="02010803020104030203" pitchFamily="2" charset="-79"/>
              </a:rPr>
              <a:t>•	The Baby</a:t>
            </a:r>
          </a:p>
          <a:p>
            <a:pPr algn="ctr">
              <a:spcAft>
                <a:spcPts val="0"/>
              </a:spcAft>
            </a:pPr>
            <a:r>
              <a:rPr lang="en-US" sz="5400" dirty="0">
                <a:solidFill>
                  <a:schemeClr val="bg1"/>
                </a:solidFill>
                <a:latin typeface="Berlin Sans FB Demi" panose="020E0802020502020306" pitchFamily="34" charset="0"/>
                <a:cs typeface="Aharoni" panose="02010803020104030203" pitchFamily="2" charset="-79"/>
              </a:rPr>
              <a:t>o	John 1:14 – The Word began Flesh….</a:t>
            </a:r>
          </a:p>
          <a:p>
            <a:pPr lvl="1" algn="ctr"/>
            <a:r>
              <a:rPr lang="en-US" sz="5400" dirty="0">
                <a:solidFill>
                  <a:schemeClr val="bg1"/>
                </a:solidFill>
                <a:latin typeface="Berlin Sans FB Demi" panose="020E0802020502020306" pitchFamily="34" charset="0"/>
                <a:cs typeface="Aharoni" panose="02010803020104030203" pitchFamily="2" charset="-79"/>
              </a:rPr>
              <a:t>o	Luke 2:12 -  Find a child wrapped in cloths…….</a:t>
            </a:r>
          </a:p>
          <a:p>
            <a:pPr algn="ctr">
              <a:spcAft>
                <a:spcPts val="0"/>
              </a:spcAft>
            </a:pPr>
            <a:endParaRPr lang="en-US" sz="5400" dirty="0" smtClean="0">
              <a:solidFill>
                <a:schemeClr val="bg1"/>
              </a:solidFill>
              <a:effectLst/>
              <a:latin typeface="Berlin Sans FB Demi" panose="020E0802020502020306" pitchFamily="34" charset="0"/>
              <a:cs typeface="Aharoni" panose="02010803020104030203" pitchFamily="2" charset="-79"/>
            </a:endParaRPr>
          </a:p>
        </p:txBody>
      </p:sp>
    </p:spTree>
    <p:extLst>
      <p:ext uri="{BB962C8B-B14F-4D97-AF65-F5344CB8AC3E}">
        <p14:creationId xmlns:p14="http://schemas.microsoft.com/office/powerpoint/2010/main" val="370376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76200" y="152400"/>
            <a:ext cx="8915400" cy="7294305"/>
          </a:xfrm>
          <a:prstGeom prst="rect">
            <a:avLst/>
          </a:prstGeom>
        </p:spPr>
        <p:txBody>
          <a:bodyPr wrap="square">
            <a:spAutoFit/>
          </a:bodyPr>
          <a:lstStyle/>
          <a:p>
            <a:pPr algn="ctr">
              <a:spcAft>
                <a:spcPts val="0"/>
              </a:spcAft>
            </a:pPr>
            <a:r>
              <a:rPr lang="en-US" sz="5400" dirty="0" smtClean="0">
                <a:solidFill>
                  <a:schemeClr val="bg1"/>
                </a:solidFill>
                <a:latin typeface="Berlin Sans FB Demi" panose="020E0802020502020306" pitchFamily="34" charset="0"/>
                <a:ea typeface="Times New Roman"/>
                <a:cs typeface="Aharoni" panose="02010803020104030203" pitchFamily="2" charset="-79"/>
              </a:rPr>
              <a:t>Why Honor?</a:t>
            </a:r>
          </a:p>
          <a:p>
            <a:pPr>
              <a:spcAft>
                <a:spcPts val="0"/>
              </a:spcAft>
            </a:pPr>
            <a:r>
              <a:rPr lang="en-US" sz="5400" dirty="0">
                <a:solidFill>
                  <a:schemeClr val="bg1"/>
                </a:solidFill>
                <a:latin typeface="Berlin Sans FB Demi" panose="020E0802020502020306" pitchFamily="34" charset="0"/>
                <a:ea typeface="Times New Roman"/>
                <a:cs typeface="Aharoni" panose="02010803020104030203" pitchFamily="2" charset="-79"/>
              </a:rPr>
              <a:t>•	The Beauty</a:t>
            </a:r>
          </a:p>
          <a:p>
            <a:pPr lvl="1" algn="ctr"/>
            <a:r>
              <a:rPr lang="en-US" sz="5400" dirty="0">
                <a:solidFill>
                  <a:schemeClr val="bg1"/>
                </a:solidFill>
                <a:latin typeface="Berlin Sans FB Demi" panose="020E0802020502020306" pitchFamily="34" charset="0"/>
                <a:ea typeface="Times New Roman"/>
                <a:cs typeface="Aharoni" panose="02010803020104030203" pitchFamily="2" charset="-79"/>
              </a:rPr>
              <a:t>o	I Corinthians </a:t>
            </a:r>
            <a:r>
              <a:rPr lang="en-US" sz="3600" dirty="0">
                <a:solidFill>
                  <a:schemeClr val="bg1"/>
                </a:solidFill>
                <a:latin typeface="Berlin Sans FB Demi" panose="020E0802020502020306" pitchFamily="34" charset="0"/>
                <a:ea typeface="Times New Roman"/>
                <a:cs typeface="Aharoni" panose="02010803020104030203" pitchFamily="2" charset="-79"/>
              </a:rPr>
              <a:t>15:40-There are also bodies in the heavens and bodies on the earth. The glory of the heavenly bodies is different from the glory of the earthly bodies.</a:t>
            </a:r>
          </a:p>
          <a:p>
            <a:pPr lvl="1" algn="ctr"/>
            <a:r>
              <a:rPr lang="en-US" sz="5400" dirty="0">
                <a:solidFill>
                  <a:schemeClr val="bg1"/>
                </a:solidFill>
                <a:latin typeface="Berlin Sans FB Demi" panose="020E0802020502020306" pitchFamily="34" charset="0"/>
                <a:ea typeface="Times New Roman"/>
                <a:cs typeface="Aharoni" panose="02010803020104030203" pitchFamily="2" charset="-79"/>
              </a:rPr>
              <a:t>o	1 Thessalonians 4:14 – </a:t>
            </a:r>
            <a:r>
              <a:rPr lang="en-US" sz="3600" dirty="0">
                <a:solidFill>
                  <a:schemeClr val="bg1"/>
                </a:solidFill>
                <a:latin typeface="Berlin Sans FB Demi" panose="020E0802020502020306" pitchFamily="34" charset="0"/>
                <a:ea typeface="Times New Roman"/>
                <a:cs typeface="Aharoni" panose="02010803020104030203" pitchFamily="2" charset="-79"/>
              </a:rPr>
              <a:t>He will return and the dead…</a:t>
            </a:r>
          </a:p>
          <a:p>
            <a:pPr algn="ctr">
              <a:spcAft>
                <a:spcPts val="0"/>
              </a:spcAft>
            </a:pPr>
            <a:endParaRPr lang="en-US" sz="5400" dirty="0" smtClean="0">
              <a:solidFill>
                <a:schemeClr val="bg1"/>
              </a:solidFill>
              <a:effectLst/>
              <a:latin typeface="Berlin Sans FB Demi" panose="020E0802020502020306" pitchFamily="34" charset="0"/>
              <a:ea typeface="Times New Roman"/>
              <a:cs typeface="Aharoni" panose="02010803020104030203" pitchFamily="2" charset="-79"/>
            </a:endParaRPr>
          </a:p>
        </p:txBody>
      </p:sp>
    </p:spTree>
    <p:extLst>
      <p:ext uri="{BB962C8B-B14F-4D97-AF65-F5344CB8AC3E}">
        <p14:creationId xmlns:p14="http://schemas.microsoft.com/office/powerpoint/2010/main" val="3878977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76200" y="152400"/>
            <a:ext cx="8915400" cy="5632311"/>
          </a:xfrm>
          <a:prstGeom prst="rect">
            <a:avLst/>
          </a:prstGeom>
        </p:spPr>
        <p:txBody>
          <a:bodyPr wrap="square">
            <a:spAutoFit/>
          </a:bodyPr>
          <a:lstStyle/>
          <a:p>
            <a:pPr algn="ctr">
              <a:spcAft>
                <a:spcPts val="0"/>
              </a:spcAft>
            </a:pPr>
            <a:r>
              <a:rPr lang="en-US" sz="5400" dirty="0" smtClean="0">
                <a:solidFill>
                  <a:schemeClr val="bg1"/>
                </a:solidFill>
                <a:latin typeface="Berlin Sans FB Demi" panose="020E0802020502020306" pitchFamily="34" charset="0"/>
                <a:ea typeface="Times New Roman"/>
                <a:cs typeface="Aharoni" panose="02010803020104030203" pitchFamily="2" charset="-79"/>
              </a:rPr>
              <a:t>Why Honor?</a:t>
            </a:r>
          </a:p>
          <a:p>
            <a:pPr>
              <a:spcAft>
                <a:spcPts val="0"/>
              </a:spcAft>
            </a:pPr>
            <a:r>
              <a:rPr lang="en-US" sz="5400" dirty="0">
                <a:solidFill>
                  <a:schemeClr val="bg1"/>
                </a:solidFill>
                <a:latin typeface="Berlin Sans FB Demi" panose="020E0802020502020306" pitchFamily="34" charset="0"/>
                <a:ea typeface="Times New Roman"/>
                <a:cs typeface="Aharoni" panose="02010803020104030203" pitchFamily="2" charset="-79"/>
              </a:rPr>
              <a:t>•	The Behavior</a:t>
            </a:r>
          </a:p>
          <a:p>
            <a:pPr lvl="1" algn="ctr"/>
            <a:r>
              <a:rPr lang="en-US" sz="5400" dirty="0">
                <a:solidFill>
                  <a:schemeClr val="bg1"/>
                </a:solidFill>
                <a:latin typeface="Berlin Sans FB Demi" panose="020E0802020502020306" pitchFamily="34" charset="0"/>
                <a:ea typeface="Times New Roman"/>
                <a:cs typeface="Aharoni" panose="02010803020104030203" pitchFamily="2" charset="-79"/>
              </a:rPr>
              <a:t>o	Romans </a:t>
            </a:r>
            <a:r>
              <a:rPr lang="en-US" sz="3600" dirty="0">
                <a:solidFill>
                  <a:schemeClr val="bg1"/>
                </a:solidFill>
                <a:latin typeface="Berlin Sans FB Demi" panose="020E0802020502020306" pitchFamily="34" charset="0"/>
                <a:ea typeface="Times New Roman"/>
                <a:cs typeface="Aharoni" panose="02010803020104030203" pitchFamily="2" charset="-79"/>
              </a:rPr>
              <a:t>12:1-I appeal to you therefore, brothers, by the mercies of God, to present your bodies as a living sacrifice, holy and acceptable to God, which is your spiritual worship.</a:t>
            </a:r>
          </a:p>
          <a:p>
            <a:pPr lvl="2"/>
            <a:r>
              <a:rPr lang="en-US" sz="5400" dirty="0" smtClean="0">
                <a:solidFill>
                  <a:schemeClr val="bg1"/>
                </a:solidFill>
                <a:latin typeface="Berlin Sans FB Demi" panose="020E0802020502020306" pitchFamily="34" charset="0"/>
                <a:ea typeface="Times New Roman"/>
                <a:cs typeface="Aharoni" panose="02010803020104030203" pitchFamily="2" charset="-79"/>
              </a:rPr>
              <a:t> o</a:t>
            </a:r>
            <a:r>
              <a:rPr lang="en-US" sz="5400" dirty="0">
                <a:solidFill>
                  <a:schemeClr val="bg1"/>
                </a:solidFill>
                <a:latin typeface="Berlin Sans FB Demi" panose="020E0802020502020306" pitchFamily="34" charset="0"/>
                <a:ea typeface="Times New Roman"/>
                <a:cs typeface="Aharoni" panose="02010803020104030203" pitchFamily="2" charset="-79"/>
              </a:rPr>
              <a:t>	Philippians 1:20-</a:t>
            </a:r>
            <a:endParaRPr lang="en-US" sz="5400" dirty="0" smtClean="0">
              <a:solidFill>
                <a:schemeClr val="bg1"/>
              </a:solidFill>
              <a:effectLst/>
              <a:latin typeface="Berlin Sans FB Demi" panose="020E0802020502020306" pitchFamily="34" charset="0"/>
              <a:ea typeface="Times New Roman"/>
              <a:cs typeface="Aharoni" panose="02010803020104030203" pitchFamily="2" charset="-79"/>
            </a:endParaRPr>
          </a:p>
        </p:txBody>
      </p:sp>
    </p:spTree>
    <p:extLst>
      <p:ext uri="{BB962C8B-B14F-4D97-AF65-F5344CB8AC3E}">
        <p14:creationId xmlns:p14="http://schemas.microsoft.com/office/powerpoint/2010/main" val="2882022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76200" y="152400"/>
            <a:ext cx="8915400" cy="1754326"/>
          </a:xfrm>
          <a:prstGeom prst="rect">
            <a:avLst/>
          </a:prstGeom>
        </p:spPr>
        <p:txBody>
          <a:bodyPr wrap="square">
            <a:spAutoFit/>
          </a:bodyPr>
          <a:lstStyle/>
          <a:p>
            <a:pPr algn="ctr">
              <a:spcAft>
                <a:spcPts val="0"/>
              </a:spcAft>
            </a:pPr>
            <a:r>
              <a:rPr lang="en-US" sz="5400" dirty="0" smtClean="0">
                <a:solidFill>
                  <a:schemeClr val="bg1"/>
                </a:solidFill>
                <a:latin typeface="Berlin Sans FB Demi" panose="020E0802020502020306" pitchFamily="34" charset="0"/>
                <a:ea typeface="Times New Roman"/>
                <a:cs typeface="Aharoni" panose="02010803020104030203" pitchFamily="2" charset="-79"/>
              </a:rPr>
              <a:t>Why Honor?</a:t>
            </a:r>
          </a:p>
          <a:p>
            <a:pPr algn="ctr">
              <a:spcAft>
                <a:spcPts val="0"/>
              </a:spcAft>
            </a:pPr>
            <a:r>
              <a:rPr lang="en-US" sz="5400" dirty="0" smtClean="0">
                <a:solidFill>
                  <a:schemeClr val="bg1"/>
                </a:solidFill>
                <a:latin typeface="Berlin Sans FB Demi" panose="020E0802020502020306" pitchFamily="34" charset="0"/>
                <a:ea typeface="Times New Roman"/>
                <a:cs typeface="Aharoni" panose="02010803020104030203" pitchFamily="2" charset="-79"/>
              </a:rPr>
              <a:t>Are </a:t>
            </a:r>
            <a:r>
              <a:rPr lang="en-US" sz="5400" smtClean="0">
                <a:solidFill>
                  <a:schemeClr val="bg1"/>
                </a:solidFill>
                <a:latin typeface="Berlin Sans FB Demi" panose="020E0802020502020306" pitchFamily="34" charset="0"/>
                <a:ea typeface="Times New Roman"/>
                <a:cs typeface="Aharoni" panose="02010803020104030203" pitchFamily="2" charset="-79"/>
              </a:rPr>
              <a:t>you Honoring?</a:t>
            </a:r>
            <a:endParaRPr lang="en-US" sz="5400" dirty="0" smtClean="0">
              <a:solidFill>
                <a:schemeClr val="bg1"/>
              </a:solidFill>
              <a:effectLst/>
              <a:latin typeface="Berlin Sans FB Demi" panose="020E0802020502020306" pitchFamily="34" charset="0"/>
              <a:ea typeface="Times New Roman"/>
              <a:cs typeface="Aharoni" panose="02010803020104030203" pitchFamily="2" charset="-79"/>
            </a:endParaRPr>
          </a:p>
        </p:txBody>
      </p:sp>
    </p:spTree>
    <p:extLst>
      <p:ext uri="{BB962C8B-B14F-4D97-AF65-F5344CB8AC3E}">
        <p14:creationId xmlns:p14="http://schemas.microsoft.com/office/powerpoint/2010/main" val="1348638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84</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new pc</cp:lastModifiedBy>
  <cp:revision>2</cp:revision>
  <dcterms:created xsi:type="dcterms:W3CDTF">2015-04-11T16:52:15Z</dcterms:created>
  <dcterms:modified xsi:type="dcterms:W3CDTF">2015-04-19T02:50:11Z</dcterms:modified>
</cp:coreProperties>
</file>