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6" r:id="rId6"/>
    <p:sldId id="264" r:id="rId7"/>
    <p:sldId id="267"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194"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84930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92389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259074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A1EE42-9A83-4188-9966-CBD824AE1279}" type="datetimeFigureOut">
              <a:rPr lang="en-US" smtClean="0"/>
              <a:t>4/25/2015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612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1EE42-9A83-4188-9966-CBD824AE1279}" type="datetimeFigureOut">
              <a:rPr lang="en-US" smtClean="0"/>
              <a:t>4/25/2015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69359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A1EE42-9A83-4188-9966-CBD824AE1279}" type="datetimeFigureOut">
              <a:rPr lang="en-US" smtClean="0"/>
              <a:t>4/25/2015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77656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A1EE42-9A83-4188-9966-CBD824AE1279}" type="datetimeFigureOut">
              <a:rPr lang="en-US" smtClean="0"/>
              <a:t>4/25/2015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264312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1EE42-9A83-4188-9966-CBD824AE1279}" type="datetimeFigureOut">
              <a:rPr lang="en-US" smtClean="0"/>
              <a:t>4/25/2015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2509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1EE42-9A83-4188-9966-CBD824AE1279}" type="datetimeFigureOut">
              <a:rPr lang="en-US" smtClean="0"/>
              <a:t>4/25/2015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159321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4/25/2015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31672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A1EE42-9A83-4188-9966-CBD824AE1279}" type="datetimeFigureOut">
              <a:rPr lang="en-US" smtClean="0"/>
              <a:t>4/25/2015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09A0DD-5F27-49BF-92B3-3494689B17B2}" type="slidenum">
              <a:rPr lang="en-US" smtClean="0"/>
              <a:t>‹#›</a:t>
            </a:fld>
            <a:endParaRPr lang="en-US"/>
          </a:p>
        </p:txBody>
      </p:sp>
    </p:spTree>
    <p:extLst>
      <p:ext uri="{BB962C8B-B14F-4D97-AF65-F5344CB8AC3E}">
        <p14:creationId xmlns:p14="http://schemas.microsoft.com/office/powerpoint/2010/main" val="40127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1EE42-9A83-4188-9966-CBD824AE1279}" type="datetimeFigureOut">
              <a:rPr lang="en-US" smtClean="0"/>
              <a:t>4/25/2015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9A0DD-5F27-49BF-92B3-3494689B17B2}" type="slidenum">
              <a:rPr lang="en-US" smtClean="0"/>
              <a:t>‹#›</a:t>
            </a:fld>
            <a:endParaRPr lang="en-US"/>
          </a:p>
        </p:txBody>
      </p:sp>
    </p:spTree>
    <p:extLst>
      <p:ext uri="{BB962C8B-B14F-4D97-AF65-F5344CB8AC3E}">
        <p14:creationId xmlns:p14="http://schemas.microsoft.com/office/powerpoint/2010/main" val="718414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83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Rectangle 1"/>
          <p:cNvSpPr/>
          <p:nvPr/>
        </p:nvSpPr>
        <p:spPr>
          <a:xfrm>
            <a:off x="685800" y="381000"/>
            <a:ext cx="8001000" cy="5693866"/>
          </a:xfrm>
          <a:prstGeom prst="rect">
            <a:avLst/>
          </a:prstGeom>
        </p:spPr>
        <p:txBody>
          <a:bodyPr wrap="square">
            <a:spAutoFit/>
          </a:bodyPr>
          <a:lstStyle/>
          <a:p>
            <a:pPr algn="ctr">
              <a:spcAft>
                <a:spcPts val="0"/>
              </a:spcAft>
            </a:pPr>
            <a:r>
              <a:rPr lang="en-US" sz="5400" dirty="0" smtClean="0">
                <a:solidFill>
                  <a:schemeClr val="bg1"/>
                </a:solidFill>
                <a:effectLst/>
                <a:latin typeface="Berlin Sans FB Demi" panose="020E0802020502020306" pitchFamily="34" charset="0"/>
                <a:ea typeface="Times New Roman"/>
                <a:cs typeface="Aharoni" panose="02010803020104030203" pitchFamily="2" charset="-79"/>
              </a:rPr>
              <a:t>BODY BY GOD</a:t>
            </a:r>
            <a:endParaRPr lang="en-US" sz="5400" dirty="0" smtClean="0">
              <a:solidFill>
                <a:schemeClr val="bg1"/>
              </a:solidFill>
              <a:effectLst/>
              <a:latin typeface="Berlin Sans FB Demi" panose="020E0802020502020306" pitchFamily="34" charset="0"/>
              <a:cs typeface="Aharoni" panose="02010803020104030203" pitchFamily="2" charset="-79"/>
            </a:endParaRPr>
          </a:p>
          <a:p>
            <a:pPr algn="ctr">
              <a:spcAft>
                <a:spcPts val="0"/>
              </a:spcAft>
            </a:pPr>
            <a:r>
              <a:rPr lang="en-US" sz="5400" dirty="0" smtClean="0">
                <a:solidFill>
                  <a:schemeClr val="bg1"/>
                </a:solidFill>
                <a:effectLst/>
                <a:latin typeface="Berlin Sans FB Demi" panose="020E0802020502020306" pitchFamily="34" charset="0"/>
                <a:cs typeface="Aharoni" panose="02010803020104030203" pitchFamily="2" charset="-79"/>
              </a:rPr>
              <a:t>I Corinthians 6:19-20</a:t>
            </a:r>
          </a:p>
          <a:p>
            <a:pPr algn="ctr">
              <a:spcAft>
                <a:spcPts val="0"/>
              </a:spcAft>
            </a:pPr>
            <a:endParaRPr lang="en-US" sz="3200" dirty="0" smtClean="0">
              <a:solidFill>
                <a:schemeClr val="bg1"/>
              </a:solidFill>
              <a:effectLst/>
              <a:latin typeface="Berlin Sans FB Demi" panose="020E0802020502020306" pitchFamily="34" charset="0"/>
            </a:endParaRPr>
          </a:p>
          <a:p>
            <a:pPr algn="ctr">
              <a:spcAft>
                <a:spcPts val="0"/>
              </a:spcAft>
            </a:pPr>
            <a:endParaRPr lang="en-US" sz="3200" dirty="0">
              <a:solidFill>
                <a:schemeClr val="bg1"/>
              </a:solidFill>
              <a:latin typeface="Berlin Sans FB Demi" panose="020E0802020502020306" pitchFamily="34" charset="0"/>
            </a:endParaRPr>
          </a:p>
          <a:p>
            <a:pPr algn="ctr">
              <a:spcAft>
                <a:spcPts val="0"/>
              </a:spcAft>
            </a:pPr>
            <a:r>
              <a:rPr lang="en-US" sz="3200" dirty="0" smtClean="0">
                <a:solidFill>
                  <a:schemeClr val="bg1"/>
                </a:solidFill>
                <a:effectLst/>
                <a:latin typeface="Berlin Sans FB Demi" panose="020E0802020502020306" pitchFamily="34" charset="0"/>
              </a:rPr>
              <a:t>Don’t you realize that your body is the temple of the Holy Spirit, who lives in you and was given to you by God? You do not belong to yourself, for God bought you with a high price. So you must honor God with your body.</a:t>
            </a:r>
            <a:endParaRPr lang="en-US" sz="3200" dirty="0">
              <a:solidFill>
                <a:schemeClr val="bg1"/>
              </a:solidFill>
              <a:effectLst/>
              <a:latin typeface="Berlin Sans FB Demi" panose="020E0802020502020306" pitchFamily="34" charset="0"/>
            </a:endParaRPr>
          </a:p>
        </p:txBody>
      </p:sp>
    </p:spTree>
    <p:extLst>
      <p:ext uri="{BB962C8B-B14F-4D97-AF65-F5344CB8AC3E}">
        <p14:creationId xmlns:p14="http://schemas.microsoft.com/office/powerpoint/2010/main" val="250051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8915400" cy="4401205"/>
          </a:xfrm>
          <a:prstGeom prst="rect">
            <a:avLst/>
          </a:prstGeom>
        </p:spPr>
        <p:txBody>
          <a:bodyPr wrap="square">
            <a:spAutoFit/>
          </a:bodyPr>
          <a:lstStyle/>
          <a:p>
            <a:pPr marL="457200" marR="0">
              <a:spcBef>
                <a:spcPts val="0"/>
              </a:spcBef>
              <a:spcAft>
                <a:spcPts val="0"/>
              </a:spcAft>
            </a:pPr>
            <a:r>
              <a:rPr lang="en-US" sz="4000" b="1" dirty="0">
                <a:solidFill>
                  <a:schemeClr val="bg1"/>
                </a:solidFill>
                <a:latin typeface="Times New Roman"/>
                <a:ea typeface="Calibri"/>
              </a:rPr>
              <a:t>HEALTHY EATING HABITS</a:t>
            </a:r>
          </a:p>
          <a:p>
            <a:pPr marL="342900" marR="0" lvl="0" indent="-342900">
              <a:spcBef>
                <a:spcPts val="0"/>
              </a:spcBef>
              <a:spcAft>
                <a:spcPts val="0"/>
              </a:spcAft>
              <a:buFont typeface="Symbol"/>
              <a:buChar char=""/>
            </a:pPr>
            <a:r>
              <a:rPr lang="en-US" sz="4000" b="1" dirty="0">
                <a:solidFill>
                  <a:schemeClr val="bg1"/>
                </a:solidFill>
                <a:latin typeface="Times New Roman"/>
                <a:ea typeface="Calibri"/>
              </a:rPr>
              <a:t>6 Realizations to have a body by God</a:t>
            </a: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a:p>
            <a:pPr marL="742950" marR="0" lvl="1" indent="-285750">
              <a:spcBef>
                <a:spcPts val="0"/>
              </a:spcBef>
              <a:spcAft>
                <a:spcPts val="0"/>
              </a:spcAft>
              <a:buFont typeface="Courier New"/>
              <a:buChar char="o"/>
            </a:pPr>
            <a:r>
              <a:rPr lang="en-US" sz="4000" b="1" dirty="0" smtClean="0">
                <a:solidFill>
                  <a:schemeClr val="bg1"/>
                </a:solidFill>
                <a:latin typeface="Times New Roman"/>
                <a:ea typeface="Calibri"/>
              </a:rPr>
              <a:t>Food </a:t>
            </a:r>
            <a:r>
              <a:rPr lang="en-US" sz="4000" b="1" dirty="0">
                <a:solidFill>
                  <a:schemeClr val="bg1"/>
                </a:solidFill>
                <a:latin typeface="Times New Roman"/>
                <a:ea typeface="Calibri"/>
              </a:rPr>
              <a:t>does not bring us near to God </a:t>
            </a:r>
            <a:endParaRPr lang="en-US" sz="4000" dirty="0">
              <a:solidFill>
                <a:schemeClr val="bg1"/>
              </a:solidFill>
              <a:latin typeface="Times New Roman"/>
              <a:ea typeface="Calibri"/>
            </a:endParaRPr>
          </a:p>
          <a:p>
            <a:pPr marL="1143000" marR="0" lvl="2" indent="-228600">
              <a:spcBef>
                <a:spcPts val="0"/>
              </a:spcBef>
              <a:spcAft>
                <a:spcPts val="0"/>
              </a:spcAft>
              <a:buFont typeface="Wingdings"/>
              <a:buChar char=""/>
            </a:pPr>
            <a:r>
              <a:rPr lang="en-US" sz="4000" i="1" dirty="0">
                <a:solidFill>
                  <a:schemeClr val="bg1"/>
                </a:solidFill>
                <a:latin typeface="Times New Roman"/>
                <a:ea typeface="Calibri"/>
              </a:rPr>
              <a:t>1 Corinthians 8:8a  It’s true that we can’t win God’s approval by what we eat.</a:t>
            </a:r>
            <a:endParaRPr lang="en-US" sz="4000" dirty="0">
              <a:solidFill>
                <a:schemeClr val="bg1"/>
              </a:solidFill>
              <a:effectLst/>
              <a:latin typeface="Times New Roman"/>
              <a:ea typeface="Calibri"/>
            </a:endParaRPr>
          </a:p>
        </p:txBody>
      </p:sp>
    </p:spTree>
    <p:extLst>
      <p:ext uri="{BB962C8B-B14F-4D97-AF65-F5344CB8AC3E}">
        <p14:creationId xmlns:p14="http://schemas.microsoft.com/office/powerpoint/2010/main" val="343880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8915400" cy="6740307"/>
          </a:xfrm>
          <a:prstGeom prst="rect">
            <a:avLst/>
          </a:prstGeom>
        </p:spPr>
        <p:txBody>
          <a:bodyPr wrap="square">
            <a:spAutoFit/>
          </a:bodyPr>
          <a:lstStyle/>
          <a:p>
            <a:pPr marL="457200" marR="0">
              <a:spcBef>
                <a:spcPts val="0"/>
              </a:spcBef>
              <a:spcAft>
                <a:spcPts val="0"/>
              </a:spcAft>
            </a:pPr>
            <a:r>
              <a:rPr lang="en-US" sz="4000" b="1" dirty="0">
                <a:solidFill>
                  <a:schemeClr val="bg1"/>
                </a:solidFill>
                <a:latin typeface="Times New Roman"/>
                <a:ea typeface="Calibri"/>
              </a:rPr>
              <a:t>HEALTHY EATING HABITS</a:t>
            </a:r>
          </a:p>
          <a:p>
            <a:pPr marL="342900" marR="0" lvl="0" indent="-342900">
              <a:spcBef>
                <a:spcPts val="0"/>
              </a:spcBef>
              <a:spcAft>
                <a:spcPts val="0"/>
              </a:spcAft>
              <a:buFont typeface="Symbol"/>
              <a:buChar char=""/>
            </a:pPr>
            <a:r>
              <a:rPr lang="en-US" sz="4000" b="1" dirty="0">
                <a:solidFill>
                  <a:schemeClr val="bg1"/>
                </a:solidFill>
                <a:latin typeface="Times New Roman"/>
                <a:ea typeface="Calibri"/>
              </a:rPr>
              <a:t>6 Realizations to have a body by God</a:t>
            </a:r>
          </a:p>
          <a:p>
            <a:pPr marL="742950" marR="0" lvl="1" indent="-285750">
              <a:spcBef>
                <a:spcPts val="0"/>
              </a:spcBef>
              <a:spcAft>
                <a:spcPts val="0"/>
              </a:spcAft>
              <a:buFont typeface="Courier New"/>
              <a:buChar char="o"/>
            </a:pPr>
            <a:r>
              <a:rPr lang="en-US" sz="4000" b="1" dirty="0">
                <a:solidFill>
                  <a:schemeClr val="bg1"/>
                </a:solidFill>
                <a:latin typeface="Times New Roman"/>
                <a:ea typeface="Calibri"/>
              </a:rPr>
              <a:t>	</a:t>
            </a:r>
            <a:r>
              <a:rPr lang="en-US" sz="3600" b="1" dirty="0">
                <a:solidFill>
                  <a:schemeClr val="bg1"/>
                </a:solidFill>
                <a:latin typeface="Times New Roman"/>
                <a:ea typeface="Calibri"/>
              </a:rPr>
              <a:t>Before food think: What am I feeling? How much do I really need ?</a:t>
            </a:r>
          </a:p>
          <a:p>
            <a:pPr marL="742950" marR="0" lvl="1" indent="-285750">
              <a:spcBef>
                <a:spcPts val="0"/>
              </a:spcBef>
              <a:spcAft>
                <a:spcPts val="0"/>
              </a:spcAft>
              <a:buFont typeface="Courier New"/>
              <a:buChar char="o"/>
            </a:pPr>
            <a:r>
              <a:rPr lang="en-US" sz="4000" b="1" dirty="0">
                <a:solidFill>
                  <a:schemeClr val="bg1"/>
                </a:solidFill>
                <a:latin typeface="Times New Roman"/>
                <a:ea typeface="Calibri"/>
              </a:rPr>
              <a:t>	</a:t>
            </a:r>
            <a:r>
              <a:rPr lang="en-US" sz="2800" b="1" dirty="0">
                <a:solidFill>
                  <a:schemeClr val="bg1"/>
                </a:solidFill>
                <a:latin typeface="Times New Roman"/>
                <a:ea typeface="Calibri"/>
              </a:rPr>
              <a:t>Proverbs 23:1-3, MSG  When you go out to dinner with an influential person, mind your manners: Don’t gobble your food, don’t talk with your mouth full. And don’t stuff yourself; bridle your appetite </a:t>
            </a:r>
          </a:p>
          <a:p>
            <a:pPr marL="742950" marR="0" lvl="1" indent="-285750">
              <a:spcBef>
                <a:spcPts val="0"/>
              </a:spcBef>
              <a:spcAft>
                <a:spcPts val="0"/>
              </a:spcAft>
              <a:buFont typeface="Courier New"/>
              <a:buChar char="o"/>
            </a:pPr>
            <a:r>
              <a:rPr lang="en-US" sz="2800" b="1" dirty="0" smtClean="0">
                <a:solidFill>
                  <a:schemeClr val="bg1"/>
                </a:solidFill>
                <a:latin typeface="Times New Roman"/>
                <a:ea typeface="Calibri"/>
              </a:rPr>
              <a:t>Proverbs </a:t>
            </a:r>
            <a:r>
              <a:rPr lang="en-US" sz="2800" b="1" dirty="0">
                <a:solidFill>
                  <a:schemeClr val="bg1"/>
                </a:solidFill>
                <a:latin typeface="Times New Roman"/>
                <a:ea typeface="Calibri"/>
              </a:rPr>
              <a:t>23:20-21, MSG  Don’t drink too much wine and get drunk; don’t eat too much food and get fat. Drunks and gluttons will end up on skid row, in a stupor and dressed in rags.</a:t>
            </a: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p:txBody>
      </p:sp>
    </p:spTree>
    <p:extLst>
      <p:ext uri="{BB962C8B-B14F-4D97-AF65-F5344CB8AC3E}">
        <p14:creationId xmlns:p14="http://schemas.microsoft.com/office/powerpoint/2010/main" val="352728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8915400" cy="7048083"/>
          </a:xfrm>
          <a:prstGeom prst="rect">
            <a:avLst/>
          </a:prstGeom>
        </p:spPr>
        <p:txBody>
          <a:bodyPr wrap="square">
            <a:spAutoFit/>
          </a:bodyPr>
          <a:lstStyle/>
          <a:p>
            <a:pPr marL="457200" marR="0">
              <a:spcBef>
                <a:spcPts val="0"/>
              </a:spcBef>
              <a:spcAft>
                <a:spcPts val="0"/>
              </a:spcAft>
            </a:pPr>
            <a:r>
              <a:rPr lang="en-US" sz="4000" b="1" dirty="0">
                <a:solidFill>
                  <a:schemeClr val="bg1"/>
                </a:solidFill>
                <a:latin typeface="Times New Roman"/>
                <a:ea typeface="Calibri"/>
              </a:rPr>
              <a:t>HEALTHY EATING HABITS</a:t>
            </a:r>
          </a:p>
          <a:p>
            <a:pPr marL="342900" marR="0" lvl="0" indent="-342900">
              <a:spcBef>
                <a:spcPts val="0"/>
              </a:spcBef>
              <a:spcAft>
                <a:spcPts val="0"/>
              </a:spcAft>
              <a:buFont typeface="Symbol"/>
              <a:buChar char=""/>
            </a:pPr>
            <a:r>
              <a:rPr lang="en-US" sz="4000" b="1" dirty="0">
                <a:solidFill>
                  <a:schemeClr val="bg1"/>
                </a:solidFill>
                <a:latin typeface="Times New Roman"/>
                <a:ea typeface="Calibri"/>
              </a:rPr>
              <a:t>6 Realizations to have a body by God</a:t>
            </a:r>
          </a:p>
          <a:p>
            <a:pPr marL="742950" marR="0" lvl="1" indent="-285750">
              <a:spcBef>
                <a:spcPts val="0"/>
              </a:spcBef>
              <a:spcAft>
                <a:spcPts val="0"/>
              </a:spcAft>
              <a:buFont typeface="Courier New"/>
              <a:buChar char="o"/>
            </a:pPr>
            <a:r>
              <a:rPr lang="en-US" sz="4000" b="1" dirty="0">
                <a:solidFill>
                  <a:schemeClr val="bg1"/>
                </a:solidFill>
                <a:latin typeface="Times New Roman"/>
                <a:ea typeface="Calibri"/>
              </a:rPr>
              <a:t>	Food worries  wastes time.</a:t>
            </a:r>
          </a:p>
          <a:p>
            <a:pPr marL="1200150" lvl="2" indent="-285750">
              <a:buFont typeface="Courier New"/>
              <a:buChar char="o"/>
            </a:pPr>
            <a:r>
              <a:rPr lang="en-US" sz="4000" b="1" dirty="0">
                <a:solidFill>
                  <a:schemeClr val="bg1"/>
                </a:solidFill>
                <a:latin typeface="Times New Roman"/>
                <a:ea typeface="Calibri"/>
              </a:rPr>
              <a:t>	</a:t>
            </a:r>
            <a:r>
              <a:rPr lang="en-US" sz="2800" b="1" dirty="0">
                <a:solidFill>
                  <a:schemeClr val="bg1"/>
                </a:solidFill>
                <a:latin typeface="Times New Roman"/>
                <a:ea typeface="Calibri"/>
              </a:rPr>
              <a:t>Matthew 6:25-27 Do not worry about your life, what you will eat or drink; or about your body, what you will wear. Is not life more important than food, and the body more important than clothes? Look at the birds of the air; they do not sow or reap or store away in barns, and yet your heavenly Father feeds them. Are you not much more valuable than they? Who of you by worrying can add a single hour to his life.</a:t>
            </a: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p:txBody>
      </p:sp>
    </p:spTree>
    <p:extLst>
      <p:ext uri="{BB962C8B-B14F-4D97-AF65-F5344CB8AC3E}">
        <p14:creationId xmlns:p14="http://schemas.microsoft.com/office/powerpoint/2010/main" val="246039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8915400" cy="6740307"/>
          </a:xfrm>
          <a:prstGeom prst="rect">
            <a:avLst/>
          </a:prstGeom>
        </p:spPr>
        <p:txBody>
          <a:bodyPr wrap="square">
            <a:spAutoFit/>
          </a:bodyPr>
          <a:lstStyle/>
          <a:p>
            <a:pPr marL="457200" marR="0">
              <a:spcBef>
                <a:spcPts val="0"/>
              </a:spcBef>
              <a:spcAft>
                <a:spcPts val="0"/>
              </a:spcAft>
            </a:pPr>
            <a:r>
              <a:rPr lang="en-US" sz="4000" b="1" dirty="0">
                <a:solidFill>
                  <a:schemeClr val="bg1"/>
                </a:solidFill>
                <a:latin typeface="Times New Roman"/>
                <a:ea typeface="Calibri"/>
              </a:rPr>
              <a:t>HEALTHY EATING HABITS</a:t>
            </a:r>
          </a:p>
          <a:p>
            <a:pPr marL="342900" marR="0" lvl="0" indent="-342900">
              <a:spcBef>
                <a:spcPts val="0"/>
              </a:spcBef>
              <a:spcAft>
                <a:spcPts val="0"/>
              </a:spcAft>
              <a:buFont typeface="Symbol"/>
              <a:buChar char=""/>
            </a:pPr>
            <a:r>
              <a:rPr lang="en-US" sz="4000" b="1" dirty="0">
                <a:solidFill>
                  <a:schemeClr val="bg1"/>
                </a:solidFill>
                <a:latin typeface="Times New Roman"/>
                <a:ea typeface="Calibri"/>
              </a:rPr>
              <a:t>6 Realizations to have a body by God</a:t>
            </a: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a:p>
            <a:pPr marL="742950" marR="0" lvl="1" indent="-285750">
              <a:spcBef>
                <a:spcPts val="0"/>
              </a:spcBef>
              <a:spcAft>
                <a:spcPts val="0"/>
              </a:spcAft>
              <a:buFont typeface="Courier New"/>
              <a:buChar char="o"/>
            </a:pPr>
            <a:r>
              <a:rPr lang="en-US" sz="2400" b="1" dirty="0">
                <a:solidFill>
                  <a:schemeClr val="bg1"/>
                </a:solidFill>
                <a:latin typeface="Times New Roman"/>
                <a:ea typeface="Calibri"/>
              </a:rPr>
              <a:t>Foods  from the earth are healthiest</a:t>
            </a:r>
            <a:endParaRPr lang="en-US" sz="2400" dirty="0">
              <a:solidFill>
                <a:schemeClr val="bg1"/>
              </a:solidFill>
              <a:latin typeface="Times New Roman"/>
              <a:ea typeface="Calibri"/>
            </a:endParaRPr>
          </a:p>
          <a:p>
            <a:pPr marL="1143000" marR="0" lvl="2" indent="-228600">
              <a:spcBef>
                <a:spcPts val="0"/>
              </a:spcBef>
              <a:spcAft>
                <a:spcPts val="0"/>
              </a:spcAft>
              <a:buFont typeface="Wingdings"/>
              <a:buChar char=""/>
            </a:pPr>
            <a:r>
              <a:rPr lang="en-US" sz="2400" i="1" dirty="0">
                <a:solidFill>
                  <a:schemeClr val="bg1"/>
                </a:solidFill>
                <a:latin typeface="Times New Roman"/>
                <a:ea typeface="Calibri"/>
              </a:rPr>
              <a:t>Psalm 24:1  The earth is the LORD’s, and all its fullness.</a:t>
            </a:r>
            <a:endParaRPr lang="en-US" sz="2400" dirty="0">
              <a:solidFill>
                <a:schemeClr val="bg1"/>
              </a:solidFill>
              <a:latin typeface="Times New Roman"/>
              <a:ea typeface="Calibri"/>
            </a:endParaRPr>
          </a:p>
          <a:p>
            <a:pPr marL="1143000" marR="0" lvl="2" indent="-228600">
              <a:spcBef>
                <a:spcPts val="0"/>
              </a:spcBef>
              <a:spcAft>
                <a:spcPts val="0"/>
              </a:spcAft>
              <a:buFont typeface="Wingdings"/>
              <a:buChar char=""/>
            </a:pPr>
            <a:r>
              <a:rPr lang="en-US" sz="2400" i="1" dirty="0">
                <a:solidFill>
                  <a:schemeClr val="bg1"/>
                </a:solidFill>
                <a:latin typeface="Times New Roman"/>
                <a:ea typeface="Calibri"/>
              </a:rPr>
              <a:t>Daniel 1:8, 12,13,15  But Daniel resolved not to defile himself with the royal food and wine, and he asked the chief official for permission not to defile himself this way… ‘Please test your servants for ten days: Give us nothing but vegetables to eat and water to drink. Then compare our appearance with that of the young men who eat the royal food, and treat your servants in accordance with what you see.’ At the end of the ten days they looked healthier and better nourished than any of the young men who ate the royal food.</a:t>
            </a:r>
            <a:endParaRPr lang="en-US" sz="2400" dirty="0">
              <a:solidFill>
                <a:schemeClr val="bg1"/>
              </a:solidFill>
              <a:latin typeface="Times New Roman"/>
              <a:ea typeface="Calibri"/>
            </a:endParaRPr>
          </a:p>
          <a:p>
            <a:pPr marL="742950" marR="0" lvl="1" indent="-285750">
              <a:spcBef>
                <a:spcPts val="0"/>
              </a:spcBef>
              <a:spcAft>
                <a:spcPts val="0"/>
              </a:spcAft>
              <a:buFont typeface="Courier New"/>
              <a:buChar char="o"/>
            </a:pPr>
            <a:endParaRPr lang="en-US" sz="2400" b="1" dirty="0" smtClean="0">
              <a:solidFill>
                <a:schemeClr val="bg1"/>
              </a:solidFill>
              <a:latin typeface="Times New Roman"/>
              <a:ea typeface="Calibri"/>
            </a:endParaRPr>
          </a:p>
        </p:txBody>
      </p:sp>
    </p:spTree>
    <p:extLst>
      <p:ext uri="{BB962C8B-B14F-4D97-AF65-F5344CB8AC3E}">
        <p14:creationId xmlns:p14="http://schemas.microsoft.com/office/powerpoint/2010/main" val="246087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8915400" cy="6432530"/>
          </a:xfrm>
          <a:prstGeom prst="rect">
            <a:avLst/>
          </a:prstGeom>
        </p:spPr>
        <p:txBody>
          <a:bodyPr wrap="square">
            <a:spAutoFit/>
          </a:bodyPr>
          <a:lstStyle/>
          <a:p>
            <a:pPr marL="457200" marR="0">
              <a:spcBef>
                <a:spcPts val="0"/>
              </a:spcBef>
              <a:spcAft>
                <a:spcPts val="0"/>
              </a:spcAft>
            </a:pPr>
            <a:r>
              <a:rPr lang="en-US" sz="4000" b="1" dirty="0">
                <a:solidFill>
                  <a:schemeClr val="bg1"/>
                </a:solidFill>
                <a:latin typeface="Times New Roman"/>
                <a:ea typeface="Calibri"/>
              </a:rPr>
              <a:t>HEALTHY EATING HABITS</a:t>
            </a:r>
          </a:p>
          <a:p>
            <a:pPr marL="342900" marR="0" lvl="0" indent="-342900">
              <a:spcBef>
                <a:spcPts val="0"/>
              </a:spcBef>
              <a:spcAft>
                <a:spcPts val="0"/>
              </a:spcAft>
              <a:buFont typeface="Symbol"/>
              <a:buChar char=""/>
            </a:pPr>
            <a:r>
              <a:rPr lang="en-US" sz="4000" b="1" dirty="0">
                <a:solidFill>
                  <a:schemeClr val="bg1"/>
                </a:solidFill>
                <a:latin typeface="Times New Roman"/>
                <a:ea typeface="Calibri"/>
              </a:rPr>
              <a:t>6 Realizations to have a body by God</a:t>
            </a: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a:p>
            <a:pPr marL="742950" marR="0" lvl="1" indent="-285750">
              <a:spcBef>
                <a:spcPts val="0"/>
              </a:spcBef>
              <a:spcAft>
                <a:spcPts val="0"/>
              </a:spcAft>
              <a:buFont typeface="Courier New"/>
              <a:buChar char="o"/>
            </a:pPr>
            <a:r>
              <a:rPr lang="en-US" sz="2800" b="1" dirty="0">
                <a:solidFill>
                  <a:schemeClr val="bg1"/>
                </a:solidFill>
                <a:latin typeface="Times New Roman"/>
                <a:ea typeface="Calibri"/>
              </a:rPr>
              <a:t>Food compulsions are not healthy.</a:t>
            </a:r>
            <a:endParaRPr lang="en-US" sz="2800" dirty="0">
              <a:solidFill>
                <a:schemeClr val="bg1"/>
              </a:solidFill>
              <a:latin typeface="Times New Roman"/>
              <a:ea typeface="Calibri"/>
            </a:endParaRPr>
          </a:p>
          <a:p>
            <a:pPr marL="1143000" marR="0" lvl="2" indent="-228600">
              <a:spcBef>
                <a:spcPts val="0"/>
              </a:spcBef>
              <a:spcAft>
                <a:spcPts val="0"/>
              </a:spcAft>
              <a:buFont typeface="Wingdings"/>
              <a:buChar char=""/>
            </a:pPr>
            <a:r>
              <a:rPr lang="en-US" sz="2800" i="1" dirty="0">
                <a:solidFill>
                  <a:schemeClr val="bg1"/>
                </a:solidFill>
                <a:latin typeface="Times New Roman"/>
                <a:ea typeface="Calibri"/>
              </a:rPr>
              <a:t>1 Corinthians 6:12, 20b  Everything is permissible for me’ – but not everything is beneficial. ‘Everything is permissible for me’ – but I will not be mastered by anything… Therefore, Honor God with your body.</a:t>
            </a:r>
            <a:endParaRPr lang="en-US" sz="2800" dirty="0">
              <a:solidFill>
                <a:schemeClr val="bg1"/>
              </a:solidFill>
              <a:latin typeface="Times New Roman"/>
              <a:ea typeface="Calibri"/>
            </a:endParaRPr>
          </a:p>
          <a:p>
            <a:pPr marL="1143000" marR="0" lvl="2" indent="-228600">
              <a:spcBef>
                <a:spcPts val="0"/>
              </a:spcBef>
              <a:spcAft>
                <a:spcPts val="0"/>
              </a:spcAft>
              <a:buFont typeface="Wingdings"/>
              <a:buChar char=""/>
            </a:pPr>
            <a:r>
              <a:rPr lang="en-US" sz="2800" i="1" dirty="0">
                <a:solidFill>
                  <a:schemeClr val="bg1"/>
                </a:solidFill>
                <a:latin typeface="Times New Roman"/>
                <a:ea typeface="Calibri"/>
              </a:rPr>
              <a:t>Proverbs 10:17, MSG  The road to life is a disciplined life; ignore correction and you’re lost for good.</a:t>
            </a:r>
            <a:endParaRPr lang="en-US" sz="2800" dirty="0">
              <a:solidFill>
                <a:schemeClr val="bg1"/>
              </a:solidFill>
              <a:latin typeface="Times New Roman"/>
              <a:ea typeface="Calibri"/>
            </a:endParaRP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p:txBody>
      </p:sp>
    </p:spTree>
    <p:extLst>
      <p:ext uri="{BB962C8B-B14F-4D97-AF65-F5344CB8AC3E}">
        <p14:creationId xmlns:p14="http://schemas.microsoft.com/office/powerpoint/2010/main" val="121269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Rectangle 2"/>
          <p:cNvSpPr/>
          <p:nvPr/>
        </p:nvSpPr>
        <p:spPr>
          <a:xfrm>
            <a:off x="0" y="228601"/>
            <a:ext cx="8915400" cy="5632311"/>
          </a:xfrm>
          <a:prstGeom prst="rect">
            <a:avLst/>
          </a:prstGeom>
        </p:spPr>
        <p:txBody>
          <a:bodyPr wrap="square">
            <a:spAutoFit/>
          </a:bodyPr>
          <a:lstStyle/>
          <a:p>
            <a:pPr marL="457200" marR="0">
              <a:spcBef>
                <a:spcPts val="0"/>
              </a:spcBef>
              <a:spcAft>
                <a:spcPts val="0"/>
              </a:spcAft>
            </a:pPr>
            <a:r>
              <a:rPr lang="en-US" sz="4000" b="1" dirty="0">
                <a:solidFill>
                  <a:schemeClr val="bg1"/>
                </a:solidFill>
                <a:latin typeface="Times New Roman"/>
                <a:ea typeface="Calibri"/>
              </a:rPr>
              <a:t>HEALTHY EATING HABITS</a:t>
            </a:r>
          </a:p>
          <a:p>
            <a:pPr marL="342900" marR="0" lvl="0" indent="-342900">
              <a:spcBef>
                <a:spcPts val="0"/>
              </a:spcBef>
              <a:spcAft>
                <a:spcPts val="0"/>
              </a:spcAft>
              <a:buFont typeface="Symbol"/>
              <a:buChar char=""/>
            </a:pPr>
            <a:r>
              <a:rPr lang="en-US" sz="4000" b="1" dirty="0">
                <a:solidFill>
                  <a:schemeClr val="bg1"/>
                </a:solidFill>
                <a:latin typeface="Times New Roman"/>
                <a:ea typeface="Calibri"/>
              </a:rPr>
              <a:t>6 Realizations to have a body by God</a:t>
            </a: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a:p>
            <a:pPr marL="742950" marR="0" lvl="1" indent="-285750">
              <a:spcBef>
                <a:spcPts val="0"/>
              </a:spcBef>
              <a:spcAft>
                <a:spcPts val="0"/>
              </a:spcAft>
              <a:buFont typeface="Courier New"/>
              <a:buChar char="o"/>
            </a:pPr>
            <a:r>
              <a:rPr lang="en-US" sz="4000" b="1" dirty="0">
                <a:solidFill>
                  <a:schemeClr val="bg1"/>
                </a:solidFill>
                <a:latin typeface="Times New Roman"/>
                <a:ea typeface="Calibri"/>
              </a:rPr>
              <a:t>Food friend accountability! </a:t>
            </a:r>
            <a:endParaRPr lang="en-US" sz="4000" dirty="0">
              <a:solidFill>
                <a:schemeClr val="bg1"/>
              </a:solidFill>
              <a:latin typeface="Times New Roman"/>
              <a:ea typeface="Calibri"/>
            </a:endParaRPr>
          </a:p>
          <a:p>
            <a:pPr marL="1143000" marR="0" lvl="2" indent="-228600">
              <a:spcBef>
                <a:spcPts val="0"/>
              </a:spcBef>
              <a:spcAft>
                <a:spcPts val="0"/>
              </a:spcAft>
              <a:buFont typeface="Wingdings"/>
              <a:buChar char=""/>
            </a:pPr>
            <a:r>
              <a:rPr lang="en-US" sz="4000" i="1" dirty="0">
                <a:solidFill>
                  <a:schemeClr val="bg1"/>
                </a:solidFill>
                <a:latin typeface="Times New Roman"/>
                <a:ea typeface="Calibri"/>
              </a:rPr>
              <a:t>“Though one may be overpowered, two can defend themselves. A cord of three strands is not quickly broken” (Ecclesiastes 4:12).</a:t>
            </a:r>
            <a:endParaRPr lang="en-US" sz="4000" dirty="0">
              <a:solidFill>
                <a:schemeClr val="bg1"/>
              </a:solidFill>
              <a:latin typeface="Times New Roman"/>
              <a:ea typeface="Calibri"/>
            </a:endParaRPr>
          </a:p>
          <a:p>
            <a:pPr marL="742950" marR="0" lvl="1" indent="-285750">
              <a:spcBef>
                <a:spcPts val="0"/>
              </a:spcBef>
              <a:spcAft>
                <a:spcPts val="0"/>
              </a:spcAft>
              <a:buFont typeface="Courier New"/>
              <a:buChar char="o"/>
            </a:pPr>
            <a:endParaRPr lang="en-US" sz="4000" b="1" dirty="0" smtClean="0">
              <a:solidFill>
                <a:schemeClr val="bg1"/>
              </a:solidFill>
              <a:latin typeface="Times New Roman"/>
              <a:ea typeface="Calibri"/>
            </a:endParaRPr>
          </a:p>
        </p:txBody>
      </p:sp>
    </p:spTree>
    <p:extLst>
      <p:ext uri="{BB962C8B-B14F-4D97-AF65-F5344CB8AC3E}">
        <p14:creationId xmlns:p14="http://schemas.microsoft.com/office/powerpoint/2010/main" val="698062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372</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new pc</cp:lastModifiedBy>
  <cp:revision>4</cp:revision>
  <dcterms:created xsi:type="dcterms:W3CDTF">2015-04-11T16:52:15Z</dcterms:created>
  <dcterms:modified xsi:type="dcterms:W3CDTF">2015-04-26T02:53:59Z</dcterms:modified>
</cp:coreProperties>
</file>