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48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5/16/2015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733850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5/16/2015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926656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5/16/2015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460658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6440DA-7441-45CA-9F95-87BDC565293B}" type="datetimeFigureOut">
              <a:rPr lang="en-US" smtClean="0"/>
              <a:t>5/16/2015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632651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6440DA-7441-45CA-9F95-87BDC565293B}" type="datetimeFigureOut">
              <a:rPr lang="en-US" smtClean="0"/>
              <a:t>5/16/2015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966914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6440DA-7441-45CA-9F95-87BDC565293B}" type="datetimeFigureOut">
              <a:rPr lang="en-US" smtClean="0"/>
              <a:t>5/16/2015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567259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6440DA-7441-45CA-9F95-87BDC565293B}" type="datetimeFigureOut">
              <a:rPr lang="en-US" smtClean="0"/>
              <a:t>5/16/2015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365165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6440DA-7441-45CA-9F95-87BDC565293B}" type="datetimeFigureOut">
              <a:rPr lang="en-US" smtClean="0"/>
              <a:t>5/16/2015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159046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6440DA-7441-45CA-9F95-87BDC565293B}" type="datetimeFigureOut">
              <a:rPr lang="en-US" smtClean="0"/>
              <a:t>5/16/2015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1309378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6440DA-7441-45CA-9F95-87BDC565293B}" type="datetimeFigureOut">
              <a:rPr lang="en-US" smtClean="0"/>
              <a:t>5/16/2015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436842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6440DA-7441-45CA-9F95-87BDC565293B}" type="datetimeFigureOut">
              <a:rPr lang="en-US" smtClean="0"/>
              <a:t>5/16/2015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6282A1-F3FA-4A1C-A5F9-FA4683A0E6D5}" type="slidenum">
              <a:rPr lang="en-US" smtClean="0"/>
              <a:t>‹#›</a:t>
            </a:fld>
            <a:endParaRPr lang="en-US"/>
          </a:p>
        </p:txBody>
      </p:sp>
    </p:spTree>
    <p:extLst>
      <p:ext uri="{BB962C8B-B14F-4D97-AF65-F5344CB8AC3E}">
        <p14:creationId xmlns:p14="http://schemas.microsoft.com/office/powerpoint/2010/main" val="2732565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6440DA-7441-45CA-9F95-87BDC565293B}" type="datetimeFigureOut">
              <a:rPr lang="en-US" smtClean="0"/>
              <a:t>5/16/2015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6282A1-F3FA-4A1C-A5F9-FA4683A0E6D5}" type="slidenum">
              <a:rPr lang="en-US" smtClean="0"/>
              <a:t>‹#›</a:t>
            </a:fld>
            <a:endParaRPr lang="en-US"/>
          </a:p>
        </p:txBody>
      </p:sp>
    </p:spTree>
    <p:extLst>
      <p:ext uri="{BB962C8B-B14F-4D97-AF65-F5344CB8AC3E}">
        <p14:creationId xmlns:p14="http://schemas.microsoft.com/office/powerpoint/2010/main" val="852987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2248" y="1161713"/>
            <a:ext cx="7590802" cy="3962399"/>
          </a:xfrm>
          <a:prstGeom prst="rect">
            <a:avLst/>
          </a:prstGeom>
        </p:spPr>
      </p:pic>
      <p:sp>
        <p:nvSpPr>
          <p:cNvPr id="5" name="Rectangle 4"/>
          <p:cNvSpPr/>
          <p:nvPr/>
        </p:nvSpPr>
        <p:spPr>
          <a:xfrm>
            <a:off x="152400" y="5029200"/>
            <a:ext cx="8839200" cy="1815882"/>
          </a:xfrm>
          <a:prstGeom prst="rect">
            <a:avLst/>
          </a:prstGeom>
        </p:spPr>
        <p:txBody>
          <a:bodyPr wrap="square">
            <a:spAutoFit/>
          </a:bodyPr>
          <a:lstStyle/>
          <a:p>
            <a:pPr algn="ctr"/>
            <a:r>
              <a:rPr lang="en-US" sz="2800" dirty="0" smtClean="0">
                <a:latin typeface="Arial Black" panose="020B0A04020102020204" pitchFamily="34" charset="0"/>
                <a:cs typeface="Aharoni" panose="02010803020104030203" pitchFamily="2" charset="-79"/>
              </a:rPr>
              <a:t>Genesis 12:1</a:t>
            </a:r>
            <a:r>
              <a:rPr lang="en-US" sz="2800" dirty="0" smtClean="0">
                <a:latin typeface="Aharoni" panose="02010803020104030203" pitchFamily="2" charset="-79"/>
                <a:cs typeface="Aharoni" panose="02010803020104030203" pitchFamily="2" charset="-79"/>
              </a:rPr>
              <a:t> </a:t>
            </a:r>
            <a:r>
              <a:rPr lang="en-US" sz="2800" dirty="0" smtClean="0">
                <a:latin typeface="Arial Black" panose="020B0A04020102020204" pitchFamily="34" charset="0"/>
                <a:cs typeface="Aharoni" panose="02010803020104030203" pitchFamily="2" charset="-79"/>
              </a:rPr>
              <a:t>The </a:t>
            </a:r>
            <a:r>
              <a:rPr lang="en-US" sz="2800" cap="small" dirty="0" smtClean="0">
                <a:effectLst/>
                <a:latin typeface="Arial Black" panose="020B0A04020102020204" pitchFamily="34" charset="0"/>
                <a:cs typeface="Aharoni" panose="02010803020104030203" pitchFamily="2" charset="-79"/>
              </a:rPr>
              <a:t>Lord</a:t>
            </a:r>
            <a:r>
              <a:rPr lang="en-US" sz="2800" dirty="0" smtClean="0">
                <a:latin typeface="Arial Black" panose="020B0A04020102020204" pitchFamily="34" charset="0"/>
                <a:cs typeface="Aharoni" panose="02010803020104030203" pitchFamily="2" charset="-79"/>
              </a:rPr>
              <a:t> had said to Abram, “Leave your native country, your relatives, and your father’s family, and go to the land that I will show you. </a:t>
            </a:r>
            <a:endParaRPr lang="en-US" sz="2800" dirty="0">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1031504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0792" y="1161713"/>
            <a:ext cx="5949208" cy="3105487"/>
          </a:xfrm>
          <a:prstGeom prst="rect">
            <a:avLst/>
          </a:prstGeom>
        </p:spPr>
      </p:pic>
      <p:sp>
        <p:nvSpPr>
          <p:cNvPr id="5" name="Rectangle 4"/>
          <p:cNvSpPr/>
          <p:nvPr/>
        </p:nvSpPr>
        <p:spPr>
          <a:xfrm>
            <a:off x="152400" y="4343400"/>
            <a:ext cx="8839200" cy="2062103"/>
          </a:xfrm>
          <a:prstGeom prst="rect">
            <a:avLst/>
          </a:prstGeom>
        </p:spPr>
        <p:txBody>
          <a:bodyPr wrap="square">
            <a:spAutoFit/>
          </a:bodyPr>
          <a:lstStyle/>
          <a:p>
            <a:pPr algn="ctr"/>
            <a:r>
              <a:rPr lang="en-US" sz="2800" dirty="0" smtClean="0">
                <a:latin typeface="Arial Black" panose="020B0A04020102020204" pitchFamily="34" charset="0"/>
                <a:cs typeface="Aharoni" panose="02010803020104030203" pitchFamily="2" charset="-79"/>
              </a:rPr>
              <a:t>will require:</a:t>
            </a:r>
          </a:p>
          <a:p>
            <a:pPr algn="ctr"/>
            <a:r>
              <a:rPr lang="en-US" sz="2800" dirty="0" smtClean="0">
                <a:latin typeface="Arial Black" panose="020B0A04020102020204" pitchFamily="34" charset="0"/>
                <a:cs typeface="Aharoni" panose="02010803020104030203" pitchFamily="2" charset="-79"/>
              </a:rPr>
              <a:t>Life of Faith: Hebrews 11:1 </a:t>
            </a:r>
          </a:p>
          <a:p>
            <a:pPr algn="ctr"/>
            <a:r>
              <a:rPr lang="en-US" sz="2400" dirty="0" smtClean="0">
                <a:latin typeface="Arial Black" panose="020B0A04020102020204" pitchFamily="34" charset="0"/>
              </a:rPr>
              <a:t>Faith is the confidence that what we hope for will actually happen; it gives us assurance about things we cannot see.</a:t>
            </a:r>
            <a:endParaRPr lang="en-US" sz="2400" dirty="0" smtClean="0">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643163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0792" y="1161713"/>
            <a:ext cx="5949208" cy="3105487"/>
          </a:xfrm>
          <a:prstGeom prst="rect">
            <a:avLst/>
          </a:prstGeom>
        </p:spPr>
      </p:pic>
      <p:sp>
        <p:nvSpPr>
          <p:cNvPr id="5" name="Rectangle 4"/>
          <p:cNvSpPr/>
          <p:nvPr/>
        </p:nvSpPr>
        <p:spPr>
          <a:xfrm>
            <a:off x="152400" y="4343400"/>
            <a:ext cx="8839200" cy="2431435"/>
          </a:xfrm>
          <a:prstGeom prst="rect">
            <a:avLst/>
          </a:prstGeom>
        </p:spPr>
        <p:txBody>
          <a:bodyPr wrap="square">
            <a:spAutoFit/>
          </a:bodyPr>
          <a:lstStyle/>
          <a:p>
            <a:pPr algn="ctr"/>
            <a:r>
              <a:rPr lang="en-US" sz="2800" dirty="0" smtClean="0">
                <a:latin typeface="Arial Black" panose="020B0A04020102020204" pitchFamily="34" charset="0"/>
                <a:cs typeface="Aharoni" panose="02010803020104030203" pitchFamily="2" charset="-79"/>
              </a:rPr>
              <a:t> will require:</a:t>
            </a:r>
          </a:p>
          <a:p>
            <a:pPr algn="ctr"/>
            <a:r>
              <a:rPr lang="en-US" sz="2800" dirty="0" smtClean="0">
                <a:latin typeface="Arial Black" panose="020B0A04020102020204" pitchFamily="34" charset="0"/>
                <a:cs typeface="Aharoni" panose="02010803020104030203" pitchFamily="2" charset="-79"/>
              </a:rPr>
              <a:t>Leaving the Comfortable:</a:t>
            </a:r>
          </a:p>
          <a:p>
            <a:pPr algn="ctr"/>
            <a:r>
              <a:rPr lang="en-US" sz="2400" dirty="0" smtClean="0">
                <a:latin typeface="Arial Black" panose="020B0A04020102020204" pitchFamily="34" charset="0"/>
                <a:cs typeface="Aharoni" panose="02010803020104030203" pitchFamily="2" charset="-79"/>
              </a:rPr>
              <a:t>Luke 5:10-11 Then Jesus said to Simon, “Don’t be afraid; from now on you will fish for people.” So they pulled their boats up on shore, left everything and followed him.</a:t>
            </a:r>
          </a:p>
        </p:txBody>
      </p:sp>
    </p:spTree>
    <p:extLst>
      <p:ext uri="{BB962C8B-B14F-4D97-AF65-F5344CB8AC3E}">
        <p14:creationId xmlns:p14="http://schemas.microsoft.com/office/powerpoint/2010/main" val="425367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0792" y="1161713"/>
            <a:ext cx="5949208" cy="3105487"/>
          </a:xfrm>
          <a:prstGeom prst="rect">
            <a:avLst/>
          </a:prstGeom>
        </p:spPr>
      </p:pic>
      <p:sp>
        <p:nvSpPr>
          <p:cNvPr id="5" name="Rectangle 4"/>
          <p:cNvSpPr/>
          <p:nvPr/>
        </p:nvSpPr>
        <p:spPr>
          <a:xfrm>
            <a:off x="152400" y="4114800"/>
            <a:ext cx="8839200" cy="2923877"/>
          </a:xfrm>
          <a:prstGeom prst="rect">
            <a:avLst/>
          </a:prstGeom>
        </p:spPr>
        <p:txBody>
          <a:bodyPr wrap="square">
            <a:spAutoFit/>
          </a:bodyPr>
          <a:lstStyle/>
          <a:p>
            <a:pPr algn="ctr"/>
            <a:r>
              <a:rPr lang="en-US" sz="2800" dirty="0" smtClean="0">
                <a:latin typeface="Arial Black" panose="020B0A04020102020204" pitchFamily="34" charset="0"/>
                <a:cs typeface="Aharoni" panose="02010803020104030203" pitchFamily="2" charset="-79"/>
              </a:rPr>
              <a:t>will require:</a:t>
            </a:r>
          </a:p>
          <a:p>
            <a:pPr algn="ctr"/>
            <a:r>
              <a:rPr lang="en-US" sz="2800" dirty="0" smtClean="0">
                <a:latin typeface="Arial Black" panose="020B0A04020102020204" pitchFamily="34" charset="0"/>
                <a:cs typeface="Aharoni" panose="02010803020104030203" pitchFamily="2" charset="-79"/>
              </a:rPr>
              <a:t>Looking for His Direction:</a:t>
            </a:r>
          </a:p>
          <a:p>
            <a:pPr algn="ctr"/>
            <a:r>
              <a:rPr lang="en-US" sz="2800" dirty="0" smtClean="0">
                <a:latin typeface="Arial Black" panose="020B0A04020102020204" pitchFamily="34" charset="0"/>
                <a:cs typeface="Aharoni" panose="02010803020104030203" pitchFamily="2" charset="-79"/>
              </a:rPr>
              <a:t> </a:t>
            </a:r>
            <a:r>
              <a:rPr lang="en-US" sz="2400" dirty="0" smtClean="0">
                <a:latin typeface="Arial Black" panose="020B0A04020102020204" pitchFamily="34" charset="0"/>
                <a:cs typeface="Aharoni" panose="02010803020104030203" pitchFamily="2" charset="-79"/>
              </a:rPr>
              <a:t>Proverbs 3:5-6 Trust in the Lord with all your heart, and do not lean on your own understanding. In all your ways acknowledge him, and he will make straight your paths.</a:t>
            </a:r>
          </a:p>
          <a:p>
            <a:pPr algn="ctr"/>
            <a:endParaRPr lang="en-US" sz="2800" dirty="0" smtClean="0">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1793346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19889"/>
            <a:ext cx="7294098" cy="841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0792" y="1161713"/>
            <a:ext cx="5949208" cy="3105487"/>
          </a:xfrm>
          <a:prstGeom prst="rect">
            <a:avLst/>
          </a:prstGeom>
        </p:spPr>
      </p:pic>
      <p:sp>
        <p:nvSpPr>
          <p:cNvPr id="5" name="Rectangle 4"/>
          <p:cNvSpPr/>
          <p:nvPr/>
        </p:nvSpPr>
        <p:spPr>
          <a:xfrm>
            <a:off x="152400" y="4114800"/>
            <a:ext cx="8839200" cy="2923877"/>
          </a:xfrm>
          <a:prstGeom prst="rect">
            <a:avLst/>
          </a:prstGeom>
        </p:spPr>
        <p:txBody>
          <a:bodyPr wrap="square">
            <a:spAutoFit/>
          </a:bodyPr>
          <a:lstStyle/>
          <a:p>
            <a:pPr algn="ctr"/>
            <a:r>
              <a:rPr lang="en-US" sz="2800" dirty="0" smtClean="0">
                <a:latin typeface="Arial Black" panose="020B0A04020102020204" pitchFamily="34" charset="0"/>
                <a:cs typeface="Aharoni" panose="02010803020104030203" pitchFamily="2" charset="-79"/>
              </a:rPr>
              <a:t>will require:</a:t>
            </a:r>
          </a:p>
          <a:p>
            <a:pPr algn="ctr"/>
            <a:r>
              <a:rPr lang="en-US" sz="2800" dirty="0" smtClean="0">
                <a:latin typeface="Arial Black" panose="020B0A04020102020204" pitchFamily="34" charset="0"/>
                <a:cs typeface="Aharoni" panose="02010803020104030203" pitchFamily="2" charset="-79"/>
              </a:rPr>
              <a:t>Looking for His Direction:</a:t>
            </a:r>
          </a:p>
          <a:p>
            <a:pPr algn="ctr"/>
            <a:r>
              <a:rPr lang="en-US" sz="2800" dirty="0" smtClean="0">
                <a:latin typeface="Arial Black" panose="020B0A04020102020204" pitchFamily="34" charset="0"/>
                <a:cs typeface="Aharoni" panose="02010803020104030203" pitchFamily="2" charset="-79"/>
              </a:rPr>
              <a:t> </a:t>
            </a:r>
            <a:r>
              <a:rPr lang="en-US" sz="2400" dirty="0" smtClean="0">
                <a:latin typeface="Arial Black" panose="020B0A04020102020204" pitchFamily="34" charset="0"/>
                <a:cs typeface="Aharoni" panose="02010803020104030203" pitchFamily="2" charset="-79"/>
              </a:rPr>
              <a:t>Proverbs 3:5-6 Trust in the Lord with all your heart, and do not lean on your own understanding. In all your ways acknowledge him, and he will make straight your paths.</a:t>
            </a:r>
          </a:p>
          <a:p>
            <a:pPr algn="ctr"/>
            <a:endParaRPr lang="en-US" sz="2800" dirty="0" smtClean="0">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1601587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1"/>
            <a:ext cx="8839200" cy="3416320"/>
          </a:xfrm>
          <a:prstGeom prst="rect">
            <a:avLst/>
          </a:prstGeom>
        </p:spPr>
        <p:txBody>
          <a:bodyPr wrap="square">
            <a:spAutoFit/>
          </a:bodyPr>
          <a:lstStyle/>
          <a:p>
            <a:pPr algn="ctr">
              <a:spcAft>
                <a:spcPts val="0"/>
              </a:spcAft>
            </a:pPr>
            <a:r>
              <a:rPr lang="en-US" sz="3600" dirty="0">
                <a:latin typeface="Times New Roman"/>
                <a:ea typeface="Times New Roman"/>
              </a:rPr>
              <a:t>Isaiah 55:8-9</a:t>
            </a:r>
            <a:endParaRPr lang="en-US" sz="3600" dirty="0" smtClean="0">
              <a:effectLst/>
            </a:endParaRPr>
          </a:p>
          <a:p>
            <a:pPr algn="ctr">
              <a:spcAft>
                <a:spcPts val="0"/>
              </a:spcAft>
            </a:pPr>
            <a:r>
              <a:rPr lang="en-US" sz="3600" dirty="0">
                <a:latin typeface="Times New Roman"/>
                <a:ea typeface="Times New Roman"/>
              </a:rPr>
              <a:t>For my thoughts are not your thoughts, neither are your ways my ways, declares the Lord. For as the heavens are higher than the earth, so are my ways higher than your ways and my thoughts than your thoughts.</a:t>
            </a:r>
            <a:endParaRPr lang="en-US" sz="3600" dirty="0">
              <a:effectLst/>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1400" y="3638436"/>
            <a:ext cx="2349500" cy="2798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01431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245</Words>
  <Application>Microsoft Office PowerPoint</Application>
  <PresentationFormat>On-screen Show (4:3)</PresentationFormat>
  <Paragraphs>15</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mark</cp:lastModifiedBy>
  <cp:revision>5</cp:revision>
  <dcterms:created xsi:type="dcterms:W3CDTF">2015-05-17T01:00:09Z</dcterms:created>
  <dcterms:modified xsi:type="dcterms:W3CDTF">2015-05-17T01:43:24Z</dcterms:modified>
</cp:coreProperties>
</file>