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5" r:id="rId7"/>
    <p:sldId id="266"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54"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385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2665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46065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63265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440DA-7441-45CA-9F95-87BDC565293B}" type="datetimeFigureOut">
              <a:rPr lang="en-US" smtClean="0"/>
              <a:t>5/30/2015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6691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6440DA-7441-45CA-9F95-87BDC565293B}" type="datetimeFigureOut">
              <a:rPr lang="en-US" smtClean="0"/>
              <a:t>5/30/2015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56725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6440DA-7441-45CA-9F95-87BDC565293B}" type="datetimeFigureOut">
              <a:rPr lang="en-US" smtClean="0"/>
              <a:t>5/30/2015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365165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6440DA-7441-45CA-9F95-87BDC565293B}" type="datetimeFigureOut">
              <a:rPr lang="en-US" smtClean="0"/>
              <a:t>5/30/2015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15904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440DA-7441-45CA-9F95-87BDC565293B}" type="datetimeFigureOut">
              <a:rPr lang="en-US" smtClean="0"/>
              <a:t>5/30/2015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30937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5/30/2015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43684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5/30/2015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256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440DA-7441-45CA-9F95-87BDC565293B}" type="datetimeFigureOut">
              <a:rPr lang="en-US" smtClean="0"/>
              <a:t>5/30/2015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282A1-F3FA-4A1C-A5F9-FA4683A0E6D5}" type="slidenum">
              <a:rPr lang="en-US" smtClean="0"/>
              <a:t>‹#›</a:t>
            </a:fld>
            <a:endParaRPr lang="en-US"/>
          </a:p>
        </p:txBody>
      </p:sp>
    </p:spTree>
    <p:extLst>
      <p:ext uri="{BB962C8B-B14F-4D97-AF65-F5344CB8AC3E}">
        <p14:creationId xmlns:p14="http://schemas.microsoft.com/office/powerpoint/2010/main" val="852987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248" y="1161713"/>
            <a:ext cx="7590802" cy="3962399"/>
          </a:xfrm>
          <a:prstGeom prst="rect">
            <a:avLst/>
          </a:prstGeom>
        </p:spPr>
      </p:pic>
      <p:sp>
        <p:nvSpPr>
          <p:cNvPr id="5" name="Rectangle 4"/>
          <p:cNvSpPr/>
          <p:nvPr/>
        </p:nvSpPr>
        <p:spPr>
          <a:xfrm>
            <a:off x="152400" y="5029200"/>
            <a:ext cx="8839200" cy="1815882"/>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Genesis 12:1</a:t>
            </a:r>
            <a:r>
              <a:rPr lang="en-US" sz="2800" dirty="0" smtClean="0">
                <a:latin typeface="Aharoni" panose="02010803020104030203" pitchFamily="2" charset="-79"/>
                <a:cs typeface="Aharoni" panose="02010803020104030203" pitchFamily="2" charset="-79"/>
              </a:rPr>
              <a:t> </a:t>
            </a:r>
            <a:r>
              <a:rPr lang="en-US" sz="2800" dirty="0" smtClean="0">
                <a:latin typeface="Arial Black" panose="020B0A04020102020204" pitchFamily="34" charset="0"/>
                <a:cs typeface="Aharoni" panose="02010803020104030203" pitchFamily="2" charset="-79"/>
              </a:rPr>
              <a:t>The </a:t>
            </a:r>
            <a:r>
              <a:rPr lang="en-US" sz="2800" cap="small" dirty="0" smtClean="0">
                <a:effectLst/>
                <a:latin typeface="Arial Black" panose="020B0A04020102020204" pitchFamily="34" charset="0"/>
                <a:cs typeface="Aharoni" panose="02010803020104030203" pitchFamily="2" charset="-79"/>
              </a:rPr>
              <a:t>Lord</a:t>
            </a:r>
            <a:r>
              <a:rPr lang="en-US" sz="2800" dirty="0" smtClean="0">
                <a:latin typeface="Arial Black" panose="020B0A04020102020204" pitchFamily="34" charset="0"/>
                <a:cs typeface="Aharoni" panose="02010803020104030203" pitchFamily="2" charset="-79"/>
              </a:rPr>
              <a:t> had said to Abram, “Leave your native country, your relatives, and your father’s family, and go to the land that I will show you. </a:t>
            </a:r>
            <a:endParaRPr lang="en-US" sz="2800" dirty="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1031504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792" y="1161713"/>
            <a:ext cx="5949208" cy="3105487"/>
          </a:xfrm>
          <a:prstGeom prst="rect">
            <a:avLst/>
          </a:prstGeom>
        </p:spPr>
      </p:pic>
      <p:sp>
        <p:nvSpPr>
          <p:cNvPr id="5" name="Rectangle 4"/>
          <p:cNvSpPr/>
          <p:nvPr/>
        </p:nvSpPr>
        <p:spPr>
          <a:xfrm>
            <a:off x="152400" y="4343400"/>
            <a:ext cx="8839200" cy="769441"/>
          </a:xfrm>
          <a:prstGeom prst="rect">
            <a:avLst/>
          </a:prstGeom>
        </p:spPr>
        <p:txBody>
          <a:bodyPr wrap="square">
            <a:spAutoFit/>
          </a:bodyPr>
          <a:lstStyle/>
          <a:p>
            <a:pPr algn="ctr"/>
            <a:r>
              <a:rPr lang="en-US" sz="4400" dirty="0" smtClean="0">
                <a:latin typeface="Arial Black" panose="020B0A04020102020204" pitchFamily="34" charset="0"/>
                <a:cs typeface="Aharoni" panose="02010803020104030203" pitchFamily="2" charset="-79"/>
              </a:rPr>
              <a:t>We must </a:t>
            </a:r>
            <a:r>
              <a:rPr lang="en-US" sz="4400" dirty="0" smtClean="0">
                <a:latin typeface="Arial Black" panose="020B0A04020102020204" pitchFamily="34" charset="0"/>
                <a:cs typeface="Aharoni" panose="02010803020104030203" pitchFamily="2" charset="-79"/>
              </a:rPr>
              <a:t>be </a:t>
            </a:r>
            <a:r>
              <a:rPr lang="en-US" sz="4400" dirty="0" smtClean="0">
                <a:latin typeface="Arial Black" panose="020B0A04020102020204" pitchFamily="34" charset="0"/>
                <a:cs typeface="Aharoni" panose="02010803020104030203" pitchFamily="2" charset="-79"/>
              </a:rPr>
              <a:t>Fishers of Men</a:t>
            </a:r>
            <a:endParaRPr lang="en-US" sz="4400" dirty="0" smtClean="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64316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4343400"/>
            <a:ext cx="8839200" cy="523220"/>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 </a:t>
            </a:r>
            <a:endParaRPr lang="en-US" sz="2400" dirty="0" smtClean="0">
              <a:latin typeface="Arial Black" panose="020B0A04020102020204" pitchFamily="34" charset="0"/>
              <a:cs typeface="Aharoni" panose="02010803020104030203" pitchFamily="2" charset="-79"/>
            </a:endParaRPr>
          </a:p>
        </p:txBody>
      </p:sp>
      <p:sp>
        <p:nvSpPr>
          <p:cNvPr id="3" name="Rectangle 2"/>
          <p:cNvSpPr/>
          <p:nvPr/>
        </p:nvSpPr>
        <p:spPr>
          <a:xfrm>
            <a:off x="152400" y="304800"/>
            <a:ext cx="8839200" cy="6001643"/>
          </a:xfrm>
          <a:prstGeom prst="rect">
            <a:avLst/>
          </a:prstGeom>
        </p:spPr>
        <p:txBody>
          <a:bodyPr wrap="square">
            <a:spAutoFit/>
          </a:bodyPr>
          <a:lstStyle/>
          <a:p>
            <a:pPr algn="ctr">
              <a:spcAft>
                <a:spcPts val="0"/>
              </a:spcAft>
            </a:pPr>
            <a:r>
              <a:rPr lang="en-US" sz="2400" b="1" i="1" dirty="0" smtClean="0">
                <a:latin typeface="Times New Roman"/>
              </a:rPr>
              <a:t>Luke 5:1-11</a:t>
            </a:r>
          </a:p>
          <a:p>
            <a:pPr algn="ctr">
              <a:spcAft>
                <a:spcPts val="0"/>
              </a:spcAft>
            </a:pPr>
            <a:r>
              <a:rPr lang="en-US" sz="2400" b="1" i="1" dirty="0" smtClean="0">
                <a:latin typeface="Times New Roman"/>
              </a:rPr>
              <a:t>One </a:t>
            </a:r>
            <a:r>
              <a:rPr lang="en-US" sz="2400" b="1" i="1" dirty="0">
                <a:latin typeface="Times New Roman"/>
              </a:rPr>
              <a:t>day as Jesus was preaching on the shore of the Sea of Galilee, great crowds pressed in on him to listen to the word of God.  He noticed two empty boats at the water’s edge, for the fishermen had left them and were washing their nets.  Stepping into one of the boats, Jesus asked Simon, its owner, to push it out into the water. So he sat in the boat and taught the crowds from there. When he had finished speaking, he said to Simon, “Now go out where it is deeper, and let down your nets to catch some fish.” When Simon Peter realized what had happened, he fell to his knees before Jesus and said, “Oh, Lord, please leave me—I’m too much of a sinner to be around you.”  For he was awestruck by the number of fish they had caught, as were the others with him.  His partners, James and John, the sons of Zebedee, were also amazed. Jesus replied to Simon, “Don’t be afraid! From now on you’ll be fishing for people!”  And as soon as they landed, they left everything and followed Jesus.</a:t>
            </a:r>
            <a:endParaRPr lang="en-US" sz="2400" b="1" dirty="0">
              <a:effectLst/>
            </a:endParaRPr>
          </a:p>
        </p:txBody>
      </p:sp>
    </p:spTree>
    <p:extLst>
      <p:ext uri="{BB962C8B-B14F-4D97-AF65-F5344CB8AC3E}">
        <p14:creationId xmlns:p14="http://schemas.microsoft.com/office/powerpoint/2010/main" val="425367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161714"/>
            <a:ext cx="4724400" cy="2466137"/>
          </a:xfrm>
          <a:prstGeom prst="rect">
            <a:avLst/>
          </a:prstGeom>
        </p:spPr>
      </p:pic>
      <p:sp>
        <p:nvSpPr>
          <p:cNvPr id="3" name="Rectangle 2"/>
          <p:cNvSpPr/>
          <p:nvPr/>
        </p:nvSpPr>
        <p:spPr>
          <a:xfrm>
            <a:off x="381000" y="3886200"/>
            <a:ext cx="8610600" cy="2135969"/>
          </a:xfrm>
          <a:prstGeom prst="rect">
            <a:avLst/>
          </a:prstGeom>
        </p:spPr>
        <p:txBody>
          <a:bodyPr wrap="square">
            <a:spAutoFit/>
          </a:bodyPr>
          <a:lstStyle/>
          <a:p>
            <a:pPr algn="ctr">
              <a:lnSpc>
                <a:spcPct val="115000"/>
              </a:lnSpc>
            </a:pPr>
            <a:r>
              <a:rPr lang="en-US" sz="3200" b="1" i="1" dirty="0">
                <a:latin typeface="Times New Roman"/>
                <a:ea typeface="Calibri"/>
                <a:cs typeface="Times New Roman"/>
              </a:rPr>
              <a:t>Lessons from Fisherman</a:t>
            </a:r>
            <a:endParaRPr lang="en-US" sz="3200" b="1" dirty="0">
              <a:ea typeface="Calibri"/>
              <a:cs typeface="Times New Roman"/>
            </a:endParaRPr>
          </a:p>
          <a:p>
            <a:pPr marL="342900" marR="0" lvl="0" indent="-342900">
              <a:spcBef>
                <a:spcPts val="0"/>
              </a:spcBef>
              <a:spcAft>
                <a:spcPts val="0"/>
              </a:spcAft>
              <a:buFont typeface="Symbol"/>
              <a:buChar char=""/>
            </a:pPr>
            <a:r>
              <a:rPr lang="en-US" sz="3200" b="1" i="1" dirty="0">
                <a:latin typeface="Times New Roman"/>
                <a:ea typeface="Calibri"/>
              </a:rPr>
              <a:t>Got to Go</a:t>
            </a:r>
            <a:endParaRPr lang="en-US" sz="3200" b="1" dirty="0">
              <a:latin typeface="Times New Roman"/>
              <a:ea typeface="Calibri"/>
            </a:endParaRPr>
          </a:p>
          <a:p>
            <a:pPr marL="742950" marR="0" lvl="1" indent="-285750">
              <a:spcBef>
                <a:spcPts val="0"/>
              </a:spcBef>
              <a:spcAft>
                <a:spcPts val="0"/>
              </a:spcAft>
              <a:buFont typeface="Courier New"/>
              <a:buChar char="o"/>
            </a:pPr>
            <a:r>
              <a:rPr lang="en-US" sz="3200" b="1" i="1" dirty="0">
                <a:latin typeface="Times New Roman"/>
                <a:ea typeface="Calibri"/>
              </a:rPr>
              <a:t>Can’t catch if you don’t go.</a:t>
            </a:r>
            <a:endParaRPr lang="en-US" sz="3200" b="1" dirty="0">
              <a:latin typeface="Times New Roman"/>
              <a:ea typeface="Calibri"/>
            </a:endParaRPr>
          </a:p>
          <a:p>
            <a:pPr marL="742950" marR="0" lvl="1" indent="-285750">
              <a:spcBef>
                <a:spcPts val="0"/>
              </a:spcBef>
              <a:spcAft>
                <a:spcPts val="0"/>
              </a:spcAft>
              <a:buFont typeface="Courier New"/>
              <a:buChar char="o"/>
            </a:pPr>
            <a:r>
              <a:rPr lang="en-US" sz="3200" b="1" i="1" dirty="0">
                <a:latin typeface="Times New Roman"/>
                <a:ea typeface="Calibri"/>
              </a:rPr>
              <a:t>Matthew 28:19-20 – Go into the World</a:t>
            </a:r>
            <a:endParaRPr lang="en-US" sz="3200" b="1" dirty="0">
              <a:effectLst/>
              <a:latin typeface="Times New Roman"/>
              <a:ea typeface="Calibri"/>
            </a:endParaRPr>
          </a:p>
        </p:txBody>
      </p:sp>
    </p:spTree>
    <p:extLst>
      <p:ext uri="{BB962C8B-B14F-4D97-AF65-F5344CB8AC3E}">
        <p14:creationId xmlns:p14="http://schemas.microsoft.com/office/powerpoint/2010/main" val="179334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161714"/>
            <a:ext cx="4724400" cy="2466137"/>
          </a:xfrm>
          <a:prstGeom prst="rect">
            <a:avLst/>
          </a:prstGeom>
        </p:spPr>
      </p:pic>
      <p:sp>
        <p:nvSpPr>
          <p:cNvPr id="3" name="Rectangle 2"/>
          <p:cNvSpPr/>
          <p:nvPr/>
        </p:nvSpPr>
        <p:spPr>
          <a:xfrm>
            <a:off x="381000" y="3886200"/>
            <a:ext cx="8610600" cy="3407728"/>
          </a:xfrm>
          <a:prstGeom prst="rect">
            <a:avLst/>
          </a:prstGeom>
        </p:spPr>
        <p:txBody>
          <a:bodyPr wrap="square">
            <a:spAutoFit/>
          </a:bodyPr>
          <a:lstStyle/>
          <a:p>
            <a:pPr algn="ctr">
              <a:lnSpc>
                <a:spcPct val="115000"/>
              </a:lnSpc>
            </a:pPr>
            <a:r>
              <a:rPr lang="en-US" sz="3200" b="1" i="1" dirty="0">
                <a:latin typeface="Times New Roman"/>
                <a:ea typeface="Calibri"/>
                <a:cs typeface="Times New Roman"/>
              </a:rPr>
              <a:t>Lessons from </a:t>
            </a:r>
            <a:r>
              <a:rPr lang="en-US" sz="3200" b="1" i="1" dirty="0" smtClean="0">
                <a:latin typeface="Times New Roman"/>
                <a:ea typeface="Calibri"/>
                <a:cs typeface="Times New Roman"/>
              </a:rPr>
              <a:t>Fisherman</a:t>
            </a:r>
          </a:p>
          <a:p>
            <a:pPr marL="342900" marR="0" lvl="0" indent="-342900">
              <a:spcBef>
                <a:spcPts val="0"/>
              </a:spcBef>
              <a:spcAft>
                <a:spcPts val="0"/>
              </a:spcAft>
              <a:buFont typeface="Symbol"/>
              <a:buChar char=""/>
            </a:pPr>
            <a:r>
              <a:rPr lang="en-US" sz="3600" b="1" i="1" dirty="0">
                <a:latin typeface="Times New Roman"/>
                <a:ea typeface="Calibri"/>
              </a:rPr>
              <a:t>Got to Throw</a:t>
            </a:r>
            <a:endParaRPr lang="en-US" sz="3600" b="1" dirty="0">
              <a:latin typeface="Times New Roman"/>
              <a:ea typeface="Calibri"/>
            </a:endParaRPr>
          </a:p>
          <a:p>
            <a:pPr marL="742950" marR="0" lvl="1" indent="-285750">
              <a:spcBef>
                <a:spcPts val="0"/>
              </a:spcBef>
              <a:spcAft>
                <a:spcPts val="0"/>
              </a:spcAft>
              <a:buFont typeface="Courier New"/>
              <a:buChar char="o"/>
            </a:pPr>
            <a:r>
              <a:rPr lang="en-US" sz="3600" b="1" i="1" dirty="0">
                <a:latin typeface="Times New Roman"/>
                <a:ea typeface="Calibri"/>
              </a:rPr>
              <a:t>You have to cast to catch</a:t>
            </a:r>
            <a:endParaRPr lang="en-US" sz="3600" b="1" dirty="0">
              <a:latin typeface="Times New Roman"/>
              <a:ea typeface="Calibri"/>
            </a:endParaRPr>
          </a:p>
          <a:p>
            <a:pPr marL="742950" marR="0" lvl="1" indent="-285750">
              <a:spcBef>
                <a:spcPts val="0"/>
              </a:spcBef>
              <a:spcAft>
                <a:spcPts val="0"/>
              </a:spcAft>
              <a:buFont typeface="Courier New"/>
              <a:buChar char="o"/>
            </a:pPr>
            <a:r>
              <a:rPr lang="en-US" sz="3600" b="1" i="1" dirty="0">
                <a:latin typeface="Times New Roman"/>
                <a:ea typeface="Calibri"/>
              </a:rPr>
              <a:t>Living it can’t always be the case,</a:t>
            </a:r>
            <a:endParaRPr lang="en-US" sz="3600" b="1" dirty="0">
              <a:latin typeface="Times New Roman"/>
              <a:ea typeface="Calibri"/>
            </a:endParaRPr>
          </a:p>
          <a:p>
            <a:pPr marL="1143000" marR="0" lvl="2" indent="-228600">
              <a:spcBef>
                <a:spcPts val="0"/>
              </a:spcBef>
              <a:spcAft>
                <a:spcPts val="0"/>
              </a:spcAft>
              <a:buFont typeface="Wingdings"/>
              <a:buChar char=""/>
            </a:pPr>
            <a:r>
              <a:rPr lang="en-US" sz="3600" b="1" i="1" dirty="0">
                <a:latin typeface="Times New Roman"/>
                <a:ea typeface="Calibri"/>
              </a:rPr>
              <a:t>Matthew28:19-20 – train and instruct</a:t>
            </a:r>
            <a:endParaRPr lang="en-US" sz="3600" b="1" dirty="0">
              <a:latin typeface="Times New Roman"/>
              <a:ea typeface="Calibri"/>
            </a:endParaRPr>
          </a:p>
          <a:p>
            <a:pPr algn="ctr">
              <a:lnSpc>
                <a:spcPct val="115000"/>
              </a:lnSpc>
            </a:pPr>
            <a:endParaRPr lang="en-US" sz="3200" b="1" dirty="0">
              <a:ea typeface="Calibri"/>
              <a:cs typeface="Times New Roman"/>
            </a:endParaRPr>
          </a:p>
        </p:txBody>
      </p:sp>
    </p:spTree>
    <p:extLst>
      <p:ext uri="{BB962C8B-B14F-4D97-AF65-F5344CB8AC3E}">
        <p14:creationId xmlns:p14="http://schemas.microsoft.com/office/powerpoint/2010/main" val="3742626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161714"/>
            <a:ext cx="4724400" cy="2466137"/>
          </a:xfrm>
          <a:prstGeom prst="rect">
            <a:avLst/>
          </a:prstGeom>
        </p:spPr>
      </p:pic>
      <p:sp>
        <p:nvSpPr>
          <p:cNvPr id="3" name="Rectangle 2"/>
          <p:cNvSpPr/>
          <p:nvPr/>
        </p:nvSpPr>
        <p:spPr>
          <a:xfrm>
            <a:off x="381000" y="3886200"/>
            <a:ext cx="8610600" cy="3407728"/>
          </a:xfrm>
          <a:prstGeom prst="rect">
            <a:avLst/>
          </a:prstGeom>
        </p:spPr>
        <p:txBody>
          <a:bodyPr wrap="square">
            <a:spAutoFit/>
          </a:bodyPr>
          <a:lstStyle/>
          <a:p>
            <a:pPr algn="ctr">
              <a:lnSpc>
                <a:spcPct val="115000"/>
              </a:lnSpc>
            </a:pPr>
            <a:r>
              <a:rPr lang="en-US" sz="3200" b="1" i="1" dirty="0">
                <a:latin typeface="Times New Roman"/>
                <a:ea typeface="Calibri"/>
                <a:cs typeface="Times New Roman"/>
              </a:rPr>
              <a:t>Lessons from </a:t>
            </a:r>
            <a:r>
              <a:rPr lang="en-US" sz="3200" b="1" i="1" dirty="0" smtClean="0">
                <a:latin typeface="Times New Roman"/>
                <a:ea typeface="Calibri"/>
                <a:cs typeface="Times New Roman"/>
              </a:rPr>
              <a:t>Fisherman</a:t>
            </a:r>
          </a:p>
          <a:p>
            <a:pPr marL="342900" marR="0" lvl="0" indent="-342900">
              <a:spcBef>
                <a:spcPts val="0"/>
              </a:spcBef>
              <a:spcAft>
                <a:spcPts val="0"/>
              </a:spcAft>
              <a:buFont typeface="Symbol"/>
              <a:buChar char=""/>
            </a:pPr>
            <a:r>
              <a:rPr lang="en-US" sz="2400" b="1" i="1" dirty="0">
                <a:latin typeface="Times New Roman"/>
                <a:ea typeface="Calibri"/>
              </a:rPr>
              <a:t>Got to Show</a:t>
            </a:r>
            <a:endParaRPr lang="en-US" sz="2400" b="1" dirty="0">
              <a:latin typeface="Times New Roman"/>
              <a:ea typeface="Calibri"/>
            </a:endParaRPr>
          </a:p>
          <a:p>
            <a:pPr marL="742950" marR="0" lvl="1" indent="-285750">
              <a:spcBef>
                <a:spcPts val="0"/>
              </a:spcBef>
              <a:spcAft>
                <a:spcPts val="0"/>
              </a:spcAft>
              <a:buFont typeface="Courier New"/>
              <a:buChar char="o"/>
            </a:pPr>
            <a:r>
              <a:rPr lang="en-US" sz="2400" b="1" i="1" dirty="0">
                <a:latin typeface="Times New Roman"/>
                <a:ea typeface="Calibri"/>
              </a:rPr>
              <a:t>Let them see and appealing bait.</a:t>
            </a:r>
            <a:endParaRPr lang="en-US" sz="2400" b="1" dirty="0">
              <a:latin typeface="Times New Roman"/>
              <a:ea typeface="Calibri"/>
            </a:endParaRPr>
          </a:p>
          <a:p>
            <a:pPr marL="742950" marR="0" lvl="1" indent="-285750">
              <a:spcBef>
                <a:spcPts val="0"/>
              </a:spcBef>
              <a:spcAft>
                <a:spcPts val="0"/>
              </a:spcAft>
              <a:buFont typeface="Courier New"/>
              <a:buChar char="o"/>
            </a:pPr>
            <a:r>
              <a:rPr lang="en-US" sz="2400" b="1" i="1" dirty="0">
                <a:latin typeface="Times New Roman"/>
                <a:ea typeface="Calibri"/>
              </a:rPr>
              <a:t>Matthew 5:14-16 – Light to be seen</a:t>
            </a:r>
            <a:endParaRPr lang="en-US" sz="2400" b="1" dirty="0">
              <a:latin typeface="Times New Roman"/>
              <a:ea typeface="Calibri"/>
            </a:endParaRPr>
          </a:p>
          <a:p>
            <a:pPr marL="742950" marR="0" lvl="1" indent="-285750">
              <a:spcBef>
                <a:spcPts val="0"/>
              </a:spcBef>
              <a:spcAft>
                <a:spcPts val="0"/>
              </a:spcAft>
              <a:buFont typeface="Courier New"/>
              <a:buChar char="o"/>
            </a:pPr>
            <a:r>
              <a:rPr lang="en-US" sz="2400" b="1" i="1" dirty="0">
                <a:latin typeface="Times New Roman"/>
                <a:ea typeface="Calibri"/>
              </a:rPr>
              <a:t>The hook is always the same but the method might have to change.</a:t>
            </a:r>
            <a:endParaRPr lang="en-US" sz="2400" b="1" dirty="0">
              <a:latin typeface="Times New Roman"/>
              <a:ea typeface="Calibri"/>
            </a:endParaRPr>
          </a:p>
          <a:p>
            <a:pPr marL="742950" marR="0" lvl="1" indent="-285750">
              <a:spcBef>
                <a:spcPts val="0"/>
              </a:spcBef>
              <a:spcAft>
                <a:spcPts val="0"/>
              </a:spcAft>
              <a:buFont typeface="Courier New"/>
              <a:buChar char="o"/>
            </a:pPr>
            <a:r>
              <a:rPr lang="en-US" sz="2400" b="1" i="1" dirty="0">
                <a:latin typeface="Times New Roman"/>
                <a:ea typeface="Calibri"/>
              </a:rPr>
              <a:t>You might have to get out of the boat.</a:t>
            </a:r>
            <a:endParaRPr lang="en-US" sz="2400" b="1" dirty="0">
              <a:latin typeface="Times New Roman"/>
              <a:ea typeface="Calibri"/>
            </a:endParaRPr>
          </a:p>
          <a:p>
            <a:pPr algn="ctr">
              <a:lnSpc>
                <a:spcPct val="115000"/>
              </a:lnSpc>
            </a:pPr>
            <a:endParaRPr lang="en-US" sz="3200" b="1" dirty="0">
              <a:ea typeface="Calibri"/>
              <a:cs typeface="Times New Roman"/>
            </a:endParaRPr>
          </a:p>
        </p:txBody>
      </p:sp>
    </p:spTree>
    <p:extLst>
      <p:ext uri="{BB962C8B-B14F-4D97-AF65-F5344CB8AC3E}">
        <p14:creationId xmlns:p14="http://schemas.microsoft.com/office/powerpoint/2010/main" val="1498684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1161714"/>
            <a:ext cx="4724400" cy="2466137"/>
          </a:xfrm>
          <a:prstGeom prst="rect">
            <a:avLst/>
          </a:prstGeom>
        </p:spPr>
      </p:pic>
      <p:sp>
        <p:nvSpPr>
          <p:cNvPr id="3" name="Rectangle 2"/>
          <p:cNvSpPr/>
          <p:nvPr/>
        </p:nvSpPr>
        <p:spPr>
          <a:xfrm>
            <a:off x="76200" y="3886200"/>
            <a:ext cx="8915400" cy="3407728"/>
          </a:xfrm>
          <a:prstGeom prst="rect">
            <a:avLst/>
          </a:prstGeom>
        </p:spPr>
        <p:txBody>
          <a:bodyPr wrap="square">
            <a:spAutoFit/>
          </a:bodyPr>
          <a:lstStyle/>
          <a:p>
            <a:pPr algn="ctr">
              <a:lnSpc>
                <a:spcPct val="115000"/>
              </a:lnSpc>
            </a:pPr>
            <a:r>
              <a:rPr lang="en-US" sz="3200" b="1" i="1" dirty="0">
                <a:latin typeface="Times New Roman"/>
                <a:ea typeface="Calibri"/>
                <a:cs typeface="Times New Roman"/>
              </a:rPr>
              <a:t>Lessons from </a:t>
            </a:r>
            <a:r>
              <a:rPr lang="en-US" sz="3200" b="1" i="1" dirty="0" smtClean="0">
                <a:latin typeface="Times New Roman"/>
                <a:ea typeface="Calibri"/>
                <a:cs typeface="Times New Roman"/>
              </a:rPr>
              <a:t>Fisherman</a:t>
            </a:r>
          </a:p>
          <a:p>
            <a:pPr marL="342900" marR="0" lvl="0" indent="-342900">
              <a:spcBef>
                <a:spcPts val="0"/>
              </a:spcBef>
              <a:spcAft>
                <a:spcPts val="0"/>
              </a:spcAft>
              <a:buFont typeface="Symbol"/>
              <a:buChar char=""/>
            </a:pPr>
            <a:r>
              <a:rPr lang="en-US" sz="3600" b="1" i="1" dirty="0">
                <a:latin typeface="Times New Roman"/>
                <a:ea typeface="Calibri"/>
              </a:rPr>
              <a:t>Got to Know</a:t>
            </a:r>
            <a:endParaRPr lang="en-US" sz="3600" b="1" dirty="0">
              <a:latin typeface="Times New Roman"/>
              <a:ea typeface="Calibri"/>
            </a:endParaRPr>
          </a:p>
          <a:p>
            <a:pPr marL="742950" marR="0" lvl="1" indent="-285750">
              <a:spcBef>
                <a:spcPts val="0"/>
              </a:spcBef>
              <a:spcAft>
                <a:spcPts val="0"/>
              </a:spcAft>
              <a:buFont typeface="Courier New"/>
              <a:buChar char="o"/>
            </a:pPr>
            <a:r>
              <a:rPr lang="en-US" sz="3600" b="1" i="1" dirty="0">
                <a:latin typeface="Times New Roman"/>
                <a:ea typeface="Calibri"/>
              </a:rPr>
              <a:t>Got to know who is in charge.</a:t>
            </a:r>
            <a:endParaRPr lang="en-US" sz="3600" b="1" dirty="0">
              <a:latin typeface="Times New Roman"/>
              <a:ea typeface="Calibri"/>
            </a:endParaRPr>
          </a:p>
          <a:p>
            <a:pPr marL="742950" marR="0" lvl="1" indent="-285750">
              <a:spcBef>
                <a:spcPts val="0"/>
              </a:spcBef>
              <a:spcAft>
                <a:spcPts val="0"/>
              </a:spcAft>
              <a:buFont typeface="Courier New"/>
              <a:buChar char="o"/>
            </a:pPr>
            <a:r>
              <a:rPr lang="en-US" sz="3600" b="1" i="1" dirty="0">
                <a:latin typeface="Times New Roman"/>
                <a:ea typeface="Calibri"/>
              </a:rPr>
              <a:t>I Corinthians 3:6 – It is God who must change the heart!</a:t>
            </a:r>
            <a:endParaRPr lang="en-US" sz="3600" b="1" dirty="0">
              <a:latin typeface="Times New Roman"/>
              <a:ea typeface="Calibri"/>
            </a:endParaRPr>
          </a:p>
          <a:p>
            <a:pPr algn="ctr">
              <a:lnSpc>
                <a:spcPct val="115000"/>
              </a:lnSpc>
            </a:pPr>
            <a:endParaRPr lang="en-US" sz="3200" b="1" dirty="0">
              <a:ea typeface="Calibri"/>
              <a:cs typeface="Times New Roman"/>
            </a:endParaRPr>
          </a:p>
        </p:txBody>
      </p:sp>
    </p:spTree>
    <p:extLst>
      <p:ext uri="{BB962C8B-B14F-4D97-AF65-F5344CB8AC3E}">
        <p14:creationId xmlns:p14="http://schemas.microsoft.com/office/powerpoint/2010/main" val="4207233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1"/>
            <a:ext cx="8839200" cy="3416320"/>
          </a:xfrm>
          <a:prstGeom prst="rect">
            <a:avLst/>
          </a:prstGeom>
        </p:spPr>
        <p:txBody>
          <a:bodyPr wrap="square">
            <a:spAutoFit/>
          </a:bodyPr>
          <a:lstStyle/>
          <a:p>
            <a:pPr algn="ctr">
              <a:spcAft>
                <a:spcPts val="0"/>
              </a:spcAft>
            </a:pPr>
            <a:r>
              <a:rPr lang="en-US" sz="3600" dirty="0">
                <a:latin typeface="Times New Roman"/>
                <a:ea typeface="Times New Roman"/>
              </a:rPr>
              <a:t>Isaiah 55:8-9</a:t>
            </a:r>
            <a:endParaRPr lang="en-US" sz="3600" dirty="0" smtClean="0">
              <a:effectLst/>
            </a:endParaRPr>
          </a:p>
          <a:p>
            <a:pPr algn="ctr">
              <a:spcAft>
                <a:spcPts val="0"/>
              </a:spcAft>
            </a:pPr>
            <a:r>
              <a:rPr lang="en-US" sz="3600" dirty="0">
                <a:latin typeface="Times New Roman"/>
                <a:ea typeface="Times New Roman"/>
              </a:rPr>
              <a:t>For my thoughts are not your thoughts, neither are your ways my ways, declares the Lord. For as the heavens are higher than the earth, so are my ways higher than your ways and my thoughts than your thoughts.</a:t>
            </a:r>
            <a:endParaRPr lang="en-US" sz="3600" dirty="0">
              <a:effectLst/>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638436"/>
            <a:ext cx="2349500" cy="2798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0143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426</Words>
  <Application>Microsoft Office PowerPoint</Application>
  <PresentationFormat>On-screen Show (4:3)</PresentationFormat>
  <Paragraphs>26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new pc</cp:lastModifiedBy>
  <cp:revision>7</cp:revision>
  <dcterms:created xsi:type="dcterms:W3CDTF">2015-05-17T01:00:09Z</dcterms:created>
  <dcterms:modified xsi:type="dcterms:W3CDTF">2015-05-31T03:01:40Z</dcterms:modified>
</cp:coreProperties>
</file>