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5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6/6/2015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6/6/2015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6/6/2015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6/6/2015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769441"/>
          </a:xfrm>
          <a:prstGeom prst="rect">
            <a:avLst/>
          </a:prstGeom>
        </p:spPr>
        <p:txBody>
          <a:bodyPr wrap="square">
            <a:spAutoFit/>
          </a:bodyPr>
          <a:lstStyle/>
          <a:p>
            <a:pPr algn="ctr"/>
            <a:r>
              <a:rPr lang="en-US" sz="4400" dirty="0" smtClean="0">
                <a:latin typeface="Arial Black" panose="020B0A04020102020204" pitchFamily="34" charset="0"/>
                <a:cs typeface="Aharoni" panose="02010803020104030203" pitchFamily="2" charset="-79"/>
              </a:rPr>
              <a:t>We must </a:t>
            </a:r>
            <a:r>
              <a:rPr lang="en-US" sz="4400" dirty="0" smtClean="0">
                <a:latin typeface="Arial Black" panose="020B0A04020102020204" pitchFamily="34" charset="0"/>
                <a:cs typeface="Aharoni" panose="02010803020104030203" pitchFamily="2" charset="-79"/>
              </a:rPr>
              <a:t>walked in LOVE</a:t>
            </a:r>
            <a:endParaRPr lang="en-US" sz="4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4343400"/>
            <a:ext cx="8839200" cy="523220"/>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a:t>
            </a:r>
            <a:endParaRPr lang="en-US" sz="2400" dirty="0" smtClean="0">
              <a:latin typeface="Arial Black" panose="020B0A04020102020204" pitchFamily="34" charset="0"/>
              <a:cs typeface="Aharoni" panose="02010803020104030203" pitchFamily="2" charset="-79"/>
            </a:endParaRPr>
          </a:p>
        </p:txBody>
      </p:sp>
      <p:sp>
        <p:nvSpPr>
          <p:cNvPr id="2" name="Rectangle 1"/>
          <p:cNvSpPr/>
          <p:nvPr/>
        </p:nvSpPr>
        <p:spPr>
          <a:xfrm>
            <a:off x="304800" y="342771"/>
            <a:ext cx="8686800" cy="6555641"/>
          </a:xfrm>
          <a:prstGeom prst="rect">
            <a:avLst/>
          </a:prstGeom>
        </p:spPr>
        <p:txBody>
          <a:bodyPr wrap="square">
            <a:spAutoFit/>
          </a:bodyPr>
          <a:lstStyle/>
          <a:p>
            <a:pPr algn="ctr">
              <a:lnSpc>
                <a:spcPct val="115000"/>
              </a:lnSpc>
            </a:pPr>
            <a:r>
              <a:rPr lang="en-US" sz="2400" b="1" dirty="0">
                <a:latin typeface="Times New Roman"/>
                <a:ea typeface="Times New Roman"/>
                <a:cs typeface="Times New Roman"/>
              </a:rPr>
              <a:t>I Corinthians 13:1-7</a:t>
            </a:r>
            <a:endParaRPr lang="en-US" sz="2400" b="1" dirty="0">
              <a:ea typeface="Calibri"/>
              <a:cs typeface="Times New Roman"/>
            </a:endParaRPr>
          </a:p>
          <a:p>
            <a:pPr algn="ctr">
              <a:lnSpc>
                <a:spcPct val="115000"/>
              </a:lnSpc>
            </a:pPr>
            <a:r>
              <a:rPr lang="en-US" sz="2400" b="1" dirty="0">
                <a:latin typeface="Times New Roman"/>
                <a:ea typeface="Times New Roman"/>
                <a:cs typeface="Times New Roman"/>
              </a:rPr>
              <a:t>If I speak with human eloquence and angelic ecstasy but don’t love, I’m nothing but the creaking of a rusty gate. </a:t>
            </a:r>
            <a:r>
              <a:rPr lang="en-US" sz="2400" b="1" baseline="30000" dirty="0">
                <a:latin typeface="Times New Roman"/>
                <a:ea typeface="Times New Roman"/>
                <a:cs typeface="Times New Roman"/>
              </a:rPr>
              <a:t> </a:t>
            </a:r>
            <a:r>
              <a:rPr lang="en-US" sz="2400" b="1" dirty="0">
                <a:latin typeface="Times New Roman"/>
                <a:ea typeface="Times New Roman"/>
                <a:cs typeface="Times New Roman"/>
              </a:rPr>
              <a:t>If I speak God’s Word with power, revealing all his mysteries and making everything plain as day, and if I have faith that says to a mountain, “Jump,” and it jumps, but I don’t love, I’m nothing. </a:t>
            </a:r>
            <a:r>
              <a:rPr lang="en-US" sz="2400" b="1" baseline="30000" dirty="0">
                <a:latin typeface="Times New Roman"/>
                <a:ea typeface="Times New Roman"/>
                <a:cs typeface="Times New Roman"/>
              </a:rPr>
              <a:t> </a:t>
            </a:r>
            <a:r>
              <a:rPr lang="en-US" sz="2400" b="1" dirty="0">
                <a:latin typeface="Times New Roman"/>
                <a:ea typeface="Times New Roman"/>
                <a:cs typeface="Times New Roman"/>
              </a:rPr>
              <a:t>If I give everything I own to the poor and even go to the stake to be burned as a martyr, but I don’t love, I’ve gotten nowhere. So, no matter what I say, what I believe, and what I do, I’m bankrupt without love.</a:t>
            </a:r>
            <a:endParaRPr lang="en-US" sz="2400" b="1" dirty="0">
              <a:ea typeface="Calibri"/>
              <a:cs typeface="Times New Roman"/>
            </a:endParaRPr>
          </a:p>
          <a:p>
            <a:pPr marL="228600" marR="0">
              <a:spcBef>
                <a:spcPts val="0"/>
              </a:spcBef>
              <a:spcAft>
                <a:spcPts val="0"/>
              </a:spcAft>
            </a:pPr>
            <a:r>
              <a:rPr lang="en-US" sz="2400" b="1" dirty="0">
                <a:latin typeface="Times New Roman"/>
                <a:ea typeface="Calibri"/>
              </a:rPr>
              <a:t> </a:t>
            </a:r>
          </a:p>
          <a:p>
            <a:pPr marL="228600" marR="0" algn="ctr">
              <a:spcBef>
                <a:spcPts val="0"/>
              </a:spcBef>
              <a:spcAft>
                <a:spcPts val="0"/>
              </a:spcAft>
            </a:pPr>
            <a:r>
              <a:rPr lang="en-US" sz="2400" b="1" dirty="0">
                <a:latin typeface="Times New Roman"/>
                <a:ea typeface="Calibri"/>
              </a:rPr>
              <a:t>John 13:34-35</a:t>
            </a:r>
          </a:p>
          <a:p>
            <a:pPr marL="228600" marR="0" algn="ctr">
              <a:spcBef>
                <a:spcPts val="0"/>
              </a:spcBef>
              <a:spcAft>
                <a:spcPts val="0"/>
              </a:spcAft>
            </a:pPr>
            <a:r>
              <a:rPr lang="en-US" sz="2400" b="1" dirty="0">
                <a:latin typeface="Times New Roman"/>
                <a:ea typeface="Calibri"/>
              </a:rPr>
              <a:t>“I give you a new commandment – to love one another. Just as I have loved you, you also are to love one another. Everyone will know by this that you are my disciples – if you have love for one another.”</a:t>
            </a:r>
            <a:endParaRPr lang="en-US" sz="2400" b="1" dirty="0">
              <a:effectLst/>
              <a:latin typeface="Times New Roman"/>
              <a:ea typeface="Calibri"/>
            </a:endParaRP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2" name="Rectangle 1"/>
          <p:cNvSpPr/>
          <p:nvPr/>
        </p:nvSpPr>
        <p:spPr>
          <a:xfrm>
            <a:off x="838200" y="4191000"/>
            <a:ext cx="6934200" cy="1938992"/>
          </a:xfrm>
          <a:prstGeom prst="rect">
            <a:avLst/>
          </a:prstGeom>
        </p:spPr>
        <p:txBody>
          <a:bodyPr wrap="square">
            <a:spAutoFit/>
          </a:bodyPr>
          <a:lstStyle/>
          <a:p>
            <a:pPr marL="342900" marR="0" lvl="0" indent="-342900">
              <a:spcBef>
                <a:spcPts val="0"/>
              </a:spcBef>
              <a:spcAft>
                <a:spcPts val="0"/>
              </a:spcAft>
              <a:buFont typeface="Symbol"/>
              <a:buChar char=""/>
            </a:pPr>
            <a:r>
              <a:rPr lang="en-US" sz="4000" b="1" dirty="0">
                <a:latin typeface="Times New Roman"/>
                <a:ea typeface="Calibri"/>
              </a:rPr>
              <a:t>Deeper than Speech</a:t>
            </a:r>
          </a:p>
          <a:p>
            <a:pPr marL="342900" marR="0" lvl="0" indent="-342900">
              <a:spcBef>
                <a:spcPts val="0"/>
              </a:spcBef>
              <a:spcAft>
                <a:spcPts val="0"/>
              </a:spcAft>
              <a:buFont typeface="Symbol"/>
              <a:buChar char=""/>
            </a:pPr>
            <a:r>
              <a:rPr lang="en-US" sz="4000" b="1" dirty="0">
                <a:latin typeface="Times New Roman"/>
                <a:ea typeface="Calibri"/>
              </a:rPr>
              <a:t>Deeper than Belief </a:t>
            </a:r>
          </a:p>
          <a:p>
            <a:pPr marL="342900" marR="0" lvl="0" indent="-342900">
              <a:spcBef>
                <a:spcPts val="0"/>
              </a:spcBef>
              <a:spcAft>
                <a:spcPts val="0"/>
              </a:spcAft>
              <a:buFont typeface="Symbol"/>
              <a:buChar char=""/>
            </a:pPr>
            <a:r>
              <a:rPr lang="en-US" sz="4000" b="1" dirty="0">
                <a:latin typeface="Times New Roman"/>
                <a:ea typeface="Calibri"/>
              </a:rPr>
              <a:t>Deeper than Doing</a:t>
            </a:r>
            <a:endParaRPr lang="en-US" sz="4000" b="1" dirty="0">
              <a:effectLst/>
              <a:latin typeface="Times New Roman"/>
              <a:ea typeface="Calibri"/>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161713"/>
            <a:ext cx="3657600" cy="1909267"/>
          </a:xfrm>
          <a:prstGeom prst="rect">
            <a:avLst/>
          </a:prstGeom>
        </p:spPr>
      </p:pic>
      <p:sp>
        <p:nvSpPr>
          <p:cNvPr id="2" name="Rectangle 1"/>
          <p:cNvSpPr/>
          <p:nvPr/>
        </p:nvSpPr>
        <p:spPr>
          <a:xfrm>
            <a:off x="76200" y="3200400"/>
            <a:ext cx="8915400" cy="3539430"/>
          </a:xfrm>
          <a:prstGeom prst="rect">
            <a:avLst/>
          </a:prstGeom>
        </p:spPr>
        <p:txBody>
          <a:bodyPr wrap="square">
            <a:spAutoFit/>
          </a:bodyPr>
          <a:lstStyle/>
          <a:p>
            <a:pPr marL="342900" marR="0" lvl="0" indent="-342900">
              <a:spcBef>
                <a:spcPts val="0"/>
              </a:spcBef>
              <a:spcAft>
                <a:spcPts val="0"/>
              </a:spcAft>
              <a:buFont typeface="Symbol"/>
              <a:buChar char=""/>
            </a:pPr>
            <a:r>
              <a:rPr lang="en-US" sz="3200" b="1" dirty="0">
                <a:latin typeface="Times New Roman"/>
                <a:ea typeface="Calibri"/>
              </a:rPr>
              <a:t>It has to be in Heart, Soul and Mind</a:t>
            </a:r>
          </a:p>
          <a:p>
            <a:pPr marL="742950" marR="0" lvl="1" indent="-285750">
              <a:spcBef>
                <a:spcPts val="0"/>
              </a:spcBef>
              <a:spcAft>
                <a:spcPts val="0"/>
              </a:spcAft>
              <a:buFont typeface="Courier New"/>
              <a:buChar char="o"/>
            </a:pPr>
            <a:r>
              <a:rPr lang="en-US" sz="3200" b="1" dirty="0">
                <a:latin typeface="Times New Roman"/>
                <a:ea typeface="Calibri"/>
              </a:rPr>
              <a:t>Matthew 20:37-39a </a:t>
            </a:r>
          </a:p>
          <a:p>
            <a:pPr marL="1143000" marR="0" lvl="2" indent="-228600">
              <a:spcBef>
                <a:spcPts val="0"/>
              </a:spcBef>
              <a:spcAft>
                <a:spcPts val="0"/>
              </a:spcAft>
              <a:buFont typeface="Wingdings"/>
              <a:buChar char=""/>
            </a:pPr>
            <a:r>
              <a:rPr lang="en-US" sz="3200" b="1" dirty="0">
                <a:latin typeface="Times New Roman"/>
                <a:ea typeface="Calibri"/>
              </a:rPr>
              <a:t>Love the Lord your God with all your passion and prayer and intelligence.’ This is the most important, the first on any list. But there is a second to set alongside it: ‘Love others.</a:t>
            </a:r>
            <a:endParaRPr lang="en-US" sz="3200" b="1" dirty="0">
              <a:effectLst/>
              <a:latin typeface="Times New Roman"/>
              <a:ea typeface="Calibri"/>
            </a:endParaRPr>
          </a:p>
        </p:txBody>
      </p:sp>
    </p:spTree>
    <p:extLst>
      <p:ext uri="{BB962C8B-B14F-4D97-AF65-F5344CB8AC3E}">
        <p14:creationId xmlns:p14="http://schemas.microsoft.com/office/powerpoint/2010/main" val="149868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2" name="Rectangle 1"/>
          <p:cNvSpPr/>
          <p:nvPr/>
        </p:nvSpPr>
        <p:spPr>
          <a:xfrm>
            <a:off x="995010" y="4277360"/>
            <a:ext cx="7289688" cy="987450"/>
          </a:xfrm>
          <a:prstGeom prst="rect">
            <a:avLst/>
          </a:prstGeom>
        </p:spPr>
        <p:txBody>
          <a:bodyPr wrap="none">
            <a:spAutoFit/>
          </a:bodyPr>
          <a:lstStyle/>
          <a:p>
            <a:pPr algn="ctr">
              <a:lnSpc>
                <a:spcPct val="115000"/>
              </a:lnSpc>
              <a:spcAft>
                <a:spcPts val="1000"/>
              </a:spcAft>
            </a:pPr>
            <a:r>
              <a:rPr lang="en-US" sz="5400" b="1" i="1" u="sng" dirty="0">
                <a:latin typeface="Times New Roman"/>
                <a:ea typeface="Calibri"/>
                <a:cs typeface="Times New Roman"/>
              </a:rPr>
              <a:t>How is Your Love today?</a:t>
            </a:r>
            <a:endParaRPr lang="en-US" sz="5400" dirty="0">
              <a:ea typeface="Calibri"/>
              <a:cs typeface="Times New Roman"/>
            </a:endParaRPr>
          </a:p>
        </p:txBody>
      </p:sp>
    </p:spTree>
    <p:extLst>
      <p:ext uri="{BB962C8B-B14F-4D97-AF65-F5344CB8AC3E}">
        <p14:creationId xmlns:p14="http://schemas.microsoft.com/office/powerpoint/2010/main" val="42072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179</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8</cp:revision>
  <dcterms:created xsi:type="dcterms:W3CDTF">2015-05-17T01:00:09Z</dcterms:created>
  <dcterms:modified xsi:type="dcterms:W3CDTF">2015-06-07T02:47:33Z</dcterms:modified>
</cp:coreProperties>
</file>