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5" r:id="rId9"/>
    <p:sldId id="266"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428" y="-3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385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2665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4606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6326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440DA-7441-45CA-9F95-87BDC565293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6691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440DA-7441-45CA-9F95-87BDC565293B}"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5672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6440DA-7441-45CA-9F95-87BDC565293B}" type="datetimeFigureOut">
              <a:rPr lang="en-US" smtClean="0"/>
              <a:t>6/20/2015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365165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440DA-7441-45CA-9F95-87BDC565293B}" type="datetimeFigureOut">
              <a:rPr lang="en-US" smtClean="0"/>
              <a:t>6/20/2015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1590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440DA-7441-45CA-9F95-87BDC565293B}" type="datetimeFigureOut">
              <a:rPr lang="en-US" smtClean="0"/>
              <a:t>6/20/2015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30937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43684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256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440DA-7441-45CA-9F95-87BDC565293B}" type="datetimeFigureOut">
              <a:rPr lang="en-US" smtClean="0"/>
              <a:t>6/20/2015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282A1-F3FA-4A1C-A5F9-FA4683A0E6D5}" type="slidenum">
              <a:rPr lang="en-US" smtClean="0"/>
              <a:t>‹#›</a:t>
            </a:fld>
            <a:endParaRPr lang="en-US"/>
          </a:p>
        </p:txBody>
      </p:sp>
    </p:spTree>
    <p:extLst>
      <p:ext uri="{BB962C8B-B14F-4D97-AF65-F5344CB8AC3E}">
        <p14:creationId xmlns:p14="http://schemas.microsoft.com/office/powerpoint/2010/main" val="85298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48" y="1161713"/>
            <a:ext cx="7590802" cy="3962399"/>
          </a:xfrm>
          <a:prstGeom prst="rect">
            <a:avLst/>
          </a:prstGeom>
        </p:spPr>
      </p:pic>
      <p:sp>
        <p:nvSpPr>
          <p:cNvPr id="5" name="Rectangle 4"/>
          <p:cNvSpPr/>
          <p:nvPr/>
        </p:nvSpPr>
        <p:spPr>
          <a:xfrm>
            <a:off x="152400" y="5029200"/>
            <a:ext cx="8839200" cy="1815882"/>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Genesis 12:1</a:t>
            </a:r>
            <a:r>
              <a:rPr lang="en-US" sz="2800" dirty="0" smtClean="0">
                <a:latin typeface="Aharoni" panose="02010803020104030203" pitchFamily="2" charset="-79"/>
                <a:cs typeface="Aharoni" panose="02010803020104030203" pitchFamily="2" charset="-79"/>
              </a:rPr>
              <a:t> </a:t>
            </a:r>
            <a:r>
              <a:rPr lang="en-US" sz="2800" dirty="0" smtClean="0">
                <a:latin typeface="Arial Black" panose="020B0A04020102020204" pitchFamily="34" charset="0"/>
                <a:cs typeface="Aharoni" panose="02010803020104030203" pitchFamily="2" charset="-79"/>
              </a:rPr>
              <a:t>The </a:t>
            </a:r>
            <a:r>
              <a:rPr lang="en-US" sz="2800" cap="small" dirty="0" smtClean="0">
                <a:effectLst/>
                <a:latin typeface="Arial Black" panose="020B0A04020102020204" pitchFamily="34" charset="0"/>
                <a:cs typeface="Aharoni" panose="02010803020104030203" pitchFamily="2" charset="-79"/>
              </a:rPr>
              <a:t>Lord</a:t>
            </a:r>
            <a:r>
              <a:rPr lang="en-US" sz="2800" dirty="0" smtClean="0">
                <a:latin typeface="Arial Black" panose="020B0A04020102020204" pitchFamily="34" charset="0"/>
                <a:cs typeface="Aharoni" panose="02010803020104030203" pitchFamily="2" charset="-79"/>
              </a:rPr>
              <a:t> had said to Abram, “Leave your native country, your relatives, and your father’s family, and go to the land that I will show you. </a:t>
            </a:r>
            <a:endParaRPr lang="en-US" sz="2800" dirty="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031504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839200" cy="3416320"/>
          </a:xfrm>
          <a:prstGeom prst="rect">
            <a:avLst/>
          </a:prstGeom>
        </p:spPr>
        <p:txBody>
          <a:bodyPr wrap="square">
            <a:spAutoFit/>
          </a:bodyPr>
          <a:lstStyle/>
          <a:p>
            <a:pPr algn="ctr">
              <a:spcAft>
                <a:spcPts val="0"/>
              </a:spcAft>
            </a:pPr>
            <a:r>
              <a:rPr lang="en-US" sz="3600" dirty="0">
                <a:latin typeface="Times New Roman"/>
                <a:ea typeface="Times New Roman"/>
              </a:rPr>
              <a:t>Isaiah 55:8-9</a:t>
            </a:r>
            <a:endParaRPr lang="en-US" sz="3600" dirty="0" smtClean="0">
              <a:effectLst/>
            </a:endParaRPr>
          </a:p>
          <a:p>
            <a:pPr algn="ctr">
              <a:spcAft>
                <a:spcPts val="0"/>
              </a:spcAft>
            </a:pPr>
            <a:r>
              <a:rPr lang="en-US" sz="3600" dirty="0">
                <a:latin typeface="Times New Roman"/>
                <a:ea typeface="Times New Roman"/>
              </a:rPr>
              <a:t>For my thoughts are not your thoughts, neither are your ways my ways, declares the Lord. For as the heavens are higher than the earth, so are my ways higher than your ways and my thoughts than your thoughts.</a:t>
            </a:r>
            <a:endParaRPr lang="en-US" sz="3600" dirty="0">
              <a:effectLs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38436"/>
            <a:ext cx="2349500" cy="279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14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769441"/>
          </a:xfrm>
          <a:prstGeom prst="rect">
            <a:avLst/>
          </a:prstGeom>
        </p:spPr>
        <p:txBody>
          <a:bodyPr wrap="square">
            <a:spAutoFit/>
          </a:bodyPr>
          <a:lstStyle/>
          <a:p>
            <a:pPr algn="ctr"/>
            <a:r>
              <a:rPr lang="en-US" sz="4400" dirty="0" smtClean="0">
                <a:latin typeface="Arial Black" panose="020B0A04020102020204" pitchFamily="34" charset="0"/>
                <a:cs typeface="Aharoni" panose="02010803020104030203" pitchFamily="2" charset="-79"/>
              </a:rPr>
              <a:t>Needs Holy Discontent!</a:t>
            </a:r>
            <a:endParaRPr lang="en-US" sz="44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64316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4343400"/>
            <a:ext cx="8839200" cy="523220"/>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 </a:t>
            </a:r>
            <a:endParaRPr lang="en-US" sz="2400" dirty="0" smtClean="0">
              <a:latin typeface="Arial Black" panose="020B0A04020102020204" pitchFamily="34" charset="0"/>
              <a:cs typeface="Aharoni" panose="02010803020104030203" pitchFamily="2" charset="-79"/>
            </a:endParaRPr>
          </a:p>
        </p:txBody>
      </p:sp>
      <p:sp>
        <p:nvSpPr>
          <p:cNvPr id="2" name="Rectangle 1"/>
          <p:cNvSpPr/>
          <p:nvPr/>
        </p:nvSpPr>
        <p:spPr>
          <a:xfrm>
            <a:off x="76200" y="152401"/>
            <a:ext cx="8915400" cy="5318379"/>
          </a:xfrm>
          <a:prstGeom prst="rect">
            <a:avLst/>
          </a:prstGeom>
        </p:spPr>
        <p:txBody>
          <a:bodyPr wrap="square">
            <a:spAutoFit/>
          </a:bodyPr>
          <a:lstStyle/>
          <a:p>
            <a:pPr algn="ctr">
              <a:lnSpc>
                <a:spcPct val="115000"/>
              </a:lnSpc>
            </a:pPr>
            <a:r>
              <a:rPr lang="en-US" sz="2400" dirty="0">
                <a:latin typeface="Arial Black" panose="020B0A04020102020204" pitchFamily="34" charset="0"/>
                <a:ea typeface="Times New Roman"/>
                <a:cs typeface="Times New Roman"/>
              </a:rPr>
              <a:t>Nehemiah 1:2-6</a:t>
            </a:r>
            <a:endParaRPr lang="en-US" sz="2400" dirty="0">
              <a:latin typeface="Arial Black" panose="020B0A04020102020204" pitchFamily="34" charset="0"/>
              <a:ea typeface="Calibri"/>
              <a:cs typeface="Times New Roman"/>
            </a:endParaRPr>
          </a:p>
          <a:p>
            <a:r>
              <a:rPr lang="en-US" sz="2400" dirty="0">
                <a:latin typeface="Arial Black" panose="020B0A04020102020204" pitchFamily="34" charset="0"/>
                <a:ea typeface="Times New Roman"/>
              </a:rPr>
              <a:t>I asked them about the Jews who had returned there from captivity and about how things were going in Jerusalem.</a:t>
            </a:r>
            <a:r>
              <a:rPr lang="en-US" sz="2400" baseline="30000" dirty="0">
                <a:latin typeface="Arial Black" panose="020B0A04020102020204" pitchFamily="34" charset="0"/>
                <a:ea typeface="Times New Roman"/>
              </a:rPr>
              <a:t> </a:t>
            </a:r>
            <a:r>
              <a:rPr lang="en-US" sz="2400" dirty="0">
                <a:latin typeface="Arial Black" panose="020B0A04020102020204" pitchFamily="34" charset="0"/>
                <a:ea typeface="Times New Roman"/>
              </a:rPr>
              <a:t>They said to me, “Things are not going well for those who returned to the province of Judah. They are in great trouble and disgrace. The wall of Jerusalem has been torn down, and the gates have been destroyed by fire.” </a:t>
            </a:r>
            <a:r>
              <a:rPr lang="en-US" sz="2400" baseline="30000" dirty="0">
                <a:latin typeface="Arial Black" panose="020B0A04020102020204" pitchFamily="34" charset="0"/>
                <a:ea typeface="Times New Roman"/>
              </a:rPr>
              <a:t> </a:t>
            </a:r>
            <a:r>
              <a:rPr lang="en-US" sz="2400" dirty="0">
                <a:latin typeface="Arial Black" panose="020B0A04020102020204" pitchFamily="34" charset="0"/>
                <a:ea typeface="Times New Roman"/>
              </a:rPr>
              <a:t>When I heard this, I sat down and wept. In fact, for days I mourned, fasted, and prayed to the God of heaven. </a:t>
            </a:r>
            <a:r>
              <a:rPr lang="en-US" sz="2400" baseline="30000" dirty="0">
                <a:latin typeface="Arial Black" panose="020B0A04020102020204" pitchFamily="34" charset="0"/>
                <a:ea typeface="Times New Roman"/>
              </a:rPr>
              <a:t> </a:t>
            </a:r>
            <a:r>
              <a:rPr lang="en-US" sz="2400" dirty="0">
                <a:latin typeface="Arial Black" panose="020B0A04020102020204" pitchFamily="34" charset="0"/>
                <a:ea typeface="Times New Roman"/>
              </a:rPr>
              <a:t>Then I </a:t>
            </a:r>
            <a:r>
              <a:rPr lang="en-US" sz="2400" dirty="0" err="1">
                <a:latin typeface="Arial Black" panose="020B0A04020102020204" pitchFamily="34" charset="0"/>
                <a:ea typeface="Times New Roman"/>
              </a:rPr>
              <a:t>said,“O</a:t>
            </a:r>
            <a:r>
              <a:rPr lang="en-US" sz="2400" dirty="0">
                <a:latin typeface="Arial Black" panose="020B0A04020102020204" pitchFamily="34" charset="0"/>
                <a:ea typeface="Times New Roman"/>
              </a:rPr>
              <a:t> </a:t>
            </a:r>
            <a:r>
              <a:rPr lang="en-US" sz="2400" cap="small" dirty="0">
                <a:latin typeface="Arial Black" panose="020B0A04020102020204" pitchFamily="34" charset="0"/>
                <a:ea typeface="Times New Roman"/>
              </a:rPr>
              <a:t>Lord</a:t>
            </a:r>
            <a:r>
              <a:rPr lang="en-US" sz="2400" dirty="0">
                <a:latin typeface="Arial Black" panose="020B0A04020102020204" pitchFamily="34" charset="0"/>
                <a:ea typeface="Times New Roman"/>
              </a:rPr>
              <a:t>, God of heaven, the great and awesome God who keeps his covenant of unfailing love with those who love him and obey his commands, </a:t>
            </a:r>
            <a:r>
              <a:rPr lang="en-US" sz="2400" baseline="30000" dirty="0">
                <a:latin typeface="Arial Black" panose="020B0A04020102020204" pitchFamily="34" charset="0"/>
                <a:ea typeface="Times New Roman"/>
              </a:rPr>
              <a:t> </a:t>
            </a:r>
            <a:r>
              <a:rPr lang="en-US" sz="2400" dirty="0">
                <a:latin typeface="Arial Black" panose="020B0A04020102020204" pitchFamily="34" charset="0"/>
                <a:ea typeface="Times New Roman"/>
              </a:rPr>
              <a:t>listen to my prayer!</a:t>
            </a:r>
            <a:endParaRPr lang="en-US" sz="2400" dirty="0">
              <a:effectLst/>
              <a:latin typeface="Arial Black" panose="020B0A04020102020204" pitchFamily="34" charset="0"/>
              <a:ea typeface="Times New Roman"/>
            </a:endParaRPr>
          </a:p>
        </p:txBody>
      </p:sp>
    </p:spTree>
    <p:extLst>
      <p:ext uri="{BB962C8B-B14F-4D97-AF65-F5344CB8AC3E}">
        <p14:creationId xmlns:p14="http://schemas.microsoft.com/office/powerpoint/2010/main" val="4253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161713"/>
            <a:ext cx="3657600" cy="1909267"/>
          </a:xfrm>
          <a:prstGeom prst="rect">
            <a:avLst/>
          </a:prstGeom>
        </p:spPr>
      </p:pic>
      <p:sp>
        <p:nvSpPr>
          <p:cNvPr id="2" name="Rectangle 1"/>
          <p:cNvSpPr/>
          <p:nvPr/>
        </p:nvSpPr>
        <p:spPr>
          <a:xfrm>
            <a:off x="304800" y="3200400"/>
            <a:ext cx="8763000" cy="3416320"/>
          </a:xfrm>
          <a:prstGeom prst="rect">
            <a:avLst/>
          </a:prstGeom>
        </p:spPr>
        <p:txBody>
          <a:bodyPr wrap="square">
            <a:spAutoFit/>
          </a:bodyPr>
          <a:lstStyle/>
          <a:p>
            <a:pPr marL="342900" marR="0" lvl="0" indent="-342900">
              <a:spcBef>
                <a:spcPts val="0"/>
              </a:spcBef>
              <a:spcAft>
                <a:spcPts val="0"/>
              </a:spcAft>
              <a:buFont typeface="Symbol"/>
              <a:buChar char=""/>
            </a:pPr>
            <a:r>
              <a:rPr lang="en-US" sz="3200" b="1" dirty="0">
                <a:latin typeface="Times New Roman"/>
                <a:ea typeface="Times New Roman"/>
              </a:rPr>
              <a:t>Path of Holy Discontent</a:t>
            </a:r>
            <a:endParaRPr lang="en-US" sz="3200" b="1" dirty="0">
              <a:latin typeface="Times New Roman"/>
              <a:ea typeface="Calibri"/>
            </a:endParaRPr>
          </a:p>
          <a:p>
            <a:pPr marL="742950" marR="0" lvl="1" indent="-285750">
              <a:spcBef>
                <a:spcPts val="0"/>
              </a:spcBef>
              <a:spcAft>
                <a:spcPts val="0"/>
              </a:spcAft>
              <a:buFont typeface="Courier New"/>
              <a:buChar char="o"/>
            </a:pPr>
            <a:r>
              <a:rPr lang="en-US" sz="3200" b="1" dirty="0">
                <a:latin typeface="Times New Roman"/>
                <a:ea typeface="Times New Roman"/>
              </a:rPr>
              <a:t>What is your one thing!</a:t>
            </a:r>
            <a:endParaRPr lang="en-US" sz="3200" b="1" dirty="0">
              <a:latin typeface="Times New Roman"/>
              <a:ea typeface="Calibri"/>
            </a:endParaRPr>
          </a:p>
          <a:p>
            <a:pPr marL="1143000" marR="0" lvl="2" indent="-228600">
              <a:spcBef>
                <a:spcPts val="0"/>
              </a:spcBef>
              <a:spcAft>
                <a:spcPts val="0"/>
              </a:spcAft>
              <a:buFont typeface="Wingdings"/>
              <a:buChar char=""/>
            </a:pPr>
            <a:r>
              <a:rPr lang="en-US" sz="3200" b="1" dirty="0">
                <a:latin typeface="Times New Roman"/>
                <a:ea typeface="Times New Roman"/>
              </a:rPr>
              <a:t>For Nehemiah it was the disgrace and trouble of the people and place.</a:t>
            </a:r>
            <a:endParaRPr lang="en-US" sz="3200" b="1" dirty="0">
              <a:latin typeface="Times New Roman"/>
              <a:ea typeface="Calibri"/>
            </a:endParaRPr>
          </a:p>
          <a:p>
            <a:pPr marL="1143000" marR="0" lvl="2" indent="-228600">
              <a:spcBef>
                <a:spcPts val="0"/>
              </a:spcBef>
              <a:spcAft>
                <a:spcPts val="0"/>
              </a:spcAft>
              <a:buFont typeface="Wingdings"/>
              <a:buChar char=""/>
            </a:pPr>
            <a:r>
              <a:rPr lang="en-US" sz="3200" b="1" dirty="0">
                <a:latin typeface="Times New Roman"/>
                <a:ea typeface="Times New Roman"/>
              </a:rPr>
              <a:t>One Cause in the church not always chasing another rabbit.</a:t>
            </a:r>
            <a:endParaRPr lang="en-US" sz="3200" b="1" dirty="0">
              <a:latin typeface="Times New Roman"/>
              <a:ea typeface="Calibri"/>
            </a:endParaRPr>
          </a:p>
          <a:p>
            <a:pPr marL="342900" marR="0" lvl="0" indent="-342900">
              <a:spcBef>
                <a:spcPts val="0"/>
              </a:spcBef>
              <a:spcAft>
                <a:spcPts val="0"/>
              </a:spcAft>
              <a:buFont typeface="Symbol"/>
              <a:buChar char=""/>
            </a:pPr>
            <a:endParaRPr lang="en-US" sz="2400" b="1" dirty="0">
              <a:effectLst/>
              <a:latin typeface="Times New Roman"/>
              <a:ea typeface="Calibri"/>
            </a:endParaRPr>
          </a:p>
        </p:txBody>
      </p:sp>
    </p:spTree>
    <p:extLst>
      <p:ext uri="{BB962C8B-B14F-4D97-AF65-F5344CB8AC3E}">
        <p14:creationId xmlns:p14="http://schemas.microsoft.com/office/powerpoint/2010/main" val="179334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161713"/>
            <a:ext cx="3657600" cy="1909267"/>
          </a:xfrm>
          <a:prstGeom prst="rect">
            <a:avLst/>
          </a:prstGeom>
        </p:spPr>
      </p:pic>
      <p:sp>
        <p:nvSpPr>
          <p:cNvPr id="2" name="Rectangle 1"/>
          <p:cNvSpPr/>
          <p:nvPr/>
        </p:nvSpPr>
        <p:spPr>
          <a:xfrm>
            <a:off x="304800" y="3200400"/>
            <a:ext cx="8763000" cy="3970318"/>
          </a:xfrm>
          <a:prstGeom prst="rect">
            <a:avLst/>
          </a:prstGeom>
        </p:spPr>
        <p:txBody>
          <a:bodyPr wrap="square">
            <a:spAutoFit/>
          </a:bodyPr>
          <a:lstStyle/>
          <a:p>
            <a:pPr marL="342900" marR="0" lvl="0" indent="-342900">
              <a:spcBef>
                <a:spcPts val="0"/>
              </a:spcBef>
              <a:spcAft>
                <a:spcPts val="0"/>
              </a:spcAft>
              <a:buFont typeface="Symbol"/>
              <a:buChar char=""/>
            </a:pPr>
            <a:r>
              <a:rPr lang="en-US" sz="3600" b="1" dirty="0">
                <a:latin typeface="Times New Roman"/>
                <a:ea typeface="Times New Roman"/>
              </a:rPr>
              <a:t>Path of Holy </a:t>
            </a:r>
            <a:r>
              <a:rPr lang="en-US" sz="3600" b="1" dirty="0" smtClean="0">
                <a:latin typeface="Times New Roman"/>
                <a:ea typeface="Times New Roman"/>
              </a:rPr>
              <a:t>Discontent</a:t>
            </a:r>
          </a:p>
          <a:p>
            <a:pPr marL="742950" marR="0" lvl="1" indent="-285750">
              <a:spcBef>
                <a:spcPts val="0"/>
              </a:spcBef>
              <a:spcAft>
                <a:spcPts val="0"/>
              </a:spcAft>
              <a:buFont typeface="Courier New"/>
              <a:buChar char="o"/>
            </a:pPr>
            <a:r>
              <a:rPr lang="en-US" sz="3600" b="1" dirty="0">
                <a:latin typeface="Times New Roman"/>
                <a:ea typeface="Times New Roman"/>
              </a:rPr>
              <a:t>Realize that it is never to Late!</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Ben Franklin signed Declaration of Independence at 70.</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Grandma Moses painted first painting at 76.</a:t>
            </a:r>
            <a:endParaRPr lang="en-US" sz="3600" b="1" dirty="0">
              <a:latin typeface="Times New Roman"/>
              <a:ea typeface="Calibri"/>
            </a:endParaRPr>
          </a:p>
          <a:p>
            <a:pPr marL="342900" marR="0" lvl="0" indent="-342900">
              <a:spcBef>
                <a:spcPts val="0"/>
              </a:spcBef>
              <a:spcAft>
                <a:spcPts val="0"/>
              </a:spcAft>
              <a:buFont typeface="Symbol"/>
              <a:buChar char=""/>
            </a:pPr>
            <a:endParaRPr lang="en-US" sz="3600" b="1" dirty="0">
              <a:latin typeface="Times New Roman"/>
              <a:ea typeface="Calibri"/>
            </a:endParaRPr>
          </a:p>
        </p:txBody>
      </p:sp>
    </p:spTree>
    <p:extLst>
      <p:ext uri="{BB962C8B-B14F-4D97-AF65-F5344CB8AC3E}">
        <p14:creationId xmlns:p14="http://schemas.microsoft.com/office/powerpoint/2010/main" val="3197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161713"/>
            <a:ext cx="3200400" cy="1670609"/>
          </a:xfrm>
          <a:prstGeom prst="rect">
            <a:avLst/>
          </a:prstGeom>
        </p:spPr>
      </p:pic>
      <p:sp>
        <p:nvSpPr>
          <p:cNvPr id="2" name="Rectangle 1"/>
          <p:cNvSpPr/>
          <p:nvPr/>
        </p:nvSpPr>
        <p:spPr>
          <a:xfrm>
            <a:off x="289560" y="2819400"/>
            <a:ext cx="8763000" cy="4524315"/>
          </a:xfrm>
          <a:prstGeom prst="rect">
            <a:avLst/>
          </a:prstGeom>
        </p:spPr>
        <p:txBody>
          <a:bodyPr wrap="square">
            <a:spAutoFit/>
          </a:bodyPr>
          <a:lstStyle/>
          <a:p>
            <a:pPr marL="342900" marR="0" lvl="0" indent="-342900">
              <a:spcBef>
                <a:spcPts val="0"/>
              </a:spcBef>
              <a:spcAft>
                <a:spcPts val="0"/>
              </a:spcAft>
              <a:buFont typeface="Symbol"/>
              <a:buChar char=""/>
            </a:pPr>
            <a:r>
              <a:rPr lang="en-US" sz="3600" b="1" dirty="0">
                <a:latin typeface="Times New Roman"/>
                <a:ea typeface="Times New Roman"/>
              </a:rPr>
              <a:t>Path of Holy </a:t>
            </a:r>
            <a:r>
              <a:rPr lang="en-US" sz="3600" b="1" dirty="0" smtClean="0">
                <a:latin typeface="Times New Roman"/>
                <a:ea typeface="Times New Roman"/>
              </a:rPr>
              <a:t>Discontent</a:t>
            </a:r>
          </a:p>
          <a:p>
            <a:pPr marL="742950" marR="0" lvl="1" indent="-285750">
              <a:spcBef>
                <a:spcPts val="0"/>
              </a:spcBef>
              <a:spcAft>
                <a:spcPts val="0"/>
              </a:spcAft>
              <a:buFont typeface="Courier New"/>
              <a:buChar char="o"/>
            </a:pPr>
            <a:r>
              <a:rPr lang="en-US" sz="3600" b="1" dirty="0">
                <a:latin typeface="Times New Roman"/>
                <a:ea typeface="Times New Roman"/>
              </a:rPr>
              <a:t>When you find it feed it!</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Pursue the Passion</a:t>
            </a:r>
            <a:endParaRPr lang="en-US" sz="3600" b="1" dirty="0">
              <a:latin typeface="Times New Roman"/>
              <a:ea typeface="Calibri"/>
            </a:endParaRPr>
          </a:p>
          <a:p>
            <a:pPr marL="1600200" marR="0" lvl="3" indent="-228600">
              <a:spcBef>
                <a:spcPts val="0"/>
              </a:spcBef>
              <a:spcAft>
                <a:spcPts val="0"/>
              </a:spcAft>
              <a:buFont typeface="Symbol"/>
              <a:buChar char=""/>
            </a:pPr>
            <a:r>
              <a:rPr lang="en-US" sz="3600" b="1" dirty="0">
                <a:latin typeface="Times New Roman"/>
                <a:ea typeface="Times New Roman"/>
              </a:rPr>
              <a:t>David facing Goliath. He didn’t run away, went straight into battle.</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Nehemiah went to the King even if it cost him his life.</a:t>
            </a:r>
            <a:endParaRPr lang="en-US" sz="3600" b="1" dirty="0">
              <a:latin typeface="Times New Roman"/>
              <a:ea typeface="Calibri"/>
            </a:endParaRPr>
          </a:p>
          <a:p>
            <a:pPr marL="342900" marR="0" lvl="0" indent="-342900">
              <a:spcBef>
                <a:spcPts val="0"/>
              </a:spcBef>
              <a:spcAft>
                <a:spcPts val="0"/>
              </a:spcAft>
              <a:buFont typeface="Symbol"/>
              <a:buChar char=""/>
            </a:pPr>
            <a:endParaRPr lang="en-US" sz="3600" b="1" dirty="0">
              <a:latin typeface="Times New Roman"/>
              <a:ea typeface="Calibri"/>
            </a:endParaRPr>
          </a:p>
        </p:txBody>
      </p:sp>
    </p:spTree>
    <p:extLst>
      <p:ext uri="{BB962C8B-B14F-4D97-AF65-F5344CB8AC3E}">
        <p14:creationId xmlns:p14="http://schemas.microsoft.com/office/powerpoint/2010/main" val="425873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524000"/>
            <a:ext cx="2286000" cy="1193292"/>
          </a:xfrm>
          <a:prstGeom prst="rect">
            <a:avLst/>
          </a:prstGeom>
        </p:spPr>
      </p:pic>
      <p:sp>
        <p:nvSpPr>
          <p:cNvPr id="2" name="Rectangle 1"/>
          <p:cNvSpPr/>
          <p:nvPr/>
        </p:nvSpPr>
        <p:spPr>
          <a:xfrm>
            <a:off x="152400" y="1752600"/>
            <a:ext cx="8763000" cy="5509200"/>
          </a:xfrm>
          <a:prstGeom prst="rect">
            <a:avLst/>
          </a:prstGeom>
        </p:spPr>
        <p:txBody>
          <a:bodyPr wrap="square">
            <a:spAutoFit/>
          </a:bodyPr>
          <a:lstStyle/>
          <a:p>
            <a:pPr marL="342900" marR="0" lvl="0" indent="-342900">
              <a:spcBef>
                <a:spcPts val="0"/>
              </a:spcBef>
              <a:spcAft>
                <a:spcPts val="0"/>
              </a:spcAft>
              <a:buFont typeface="Symbol"/>
              <a:buChar char=""/>
            </a:pPr>
            <a:r>
              <a:rPr lang="en-US" sz="3600" b="1" dirty="0">
                <a:latin typeface="Times New Roman"/>
                <a:ea typeface="Times New Roman"/>
              </a:rPr>
              <a:t>Path of Holy </a:t>
            </a:r>
            <a:r>
              <a:rPr lang="en-US" sz="3600" b="1" dirty="0" smtClean="0">
                <a:latin typeface="Times New Roman"/>
                <a:ea typeface="Times New Roman"/>
              </a:rPr>
              <a:t>Discontent</a:t>
            </a:r>
          </a:p>
          <a:p>
            <a:pPr marL="742950" marR="0" lvl="1" indent="-285750">
              <a:spcBef>
                <a:spcPts val="0"/>
              </a:spcBef>
              <a:spcAft>
                <a:spcPts val="0"/>
              </a:spcAft>
              <a:buFont typeface="Courier New"/>
              <a:buChar char="o"/>
            </a:pPr>
            <a:r>
              <a:rPr lang="en-US" sz="3200" b="1" dirty="0">
                <a:latin typeface="Times New Roman"/>
                <a:ea typeface="Times New Roman"/>
              </a:rPr>
              <a:t>Status Quo will not work!</a:t>
            </a:r>
            <a:endParaRPr lang="en-US" sz="3200" b="1" dirty="0">
              <a:latin typeface="Times New Roman"/>
              <a:ea typeface="Calibri"/>
            </a:endParaRPr>
          </a:p>
          <a:p>
            <a:pPr marL="1143000" marR="0" lvl="2" indent="-228600">
              <a:spcBef>
                <a:spcPts val="0"/>
              </a:spcBef>
              <a:spcAft>
                <a:spcPts val="0"/>
              </a:spcAft>
              <a:buFont typeface="Wingdings"/>
              <a:buChar char=""/>
            </a:pPr>
            <a:r>
              <a:rPr lang="en-US" sz="3200" b="1" dirty="0">
                <a:latin typeface="Times New Roman"/>
                <a:ea typeface="Times New Roman"/>
              </a:rPr>
              <a:t>Nehemiah knew things had to change, he didn’t just sit and talk and prayer he acted.</a:t>
            </a:r>
            <a:endParaRPr lang="en-US" sz="3200" b="1" dirty="0">
              <a:latin typeface="Times New Roman"/>
              <a:ea typeface="Calibri"/>
            </a:endParaRPr>
          </a:p>
          <a:p>
            <a:pPr marL="1143000" marR="0" lvl="2" indent="-228600">
              <a:spcBef>
                <a:spcPts val="0"/>
              </a:spcBef>
              <a:spcAft>
                <a:spcPts val="0"/>
              </a:spcAft>
              <a:buFont typeface="Wingdings"/>
              <a:buChar char=""/>
            </a:pPr>
            <a:r>
              <a:rPr lang="en-US" sz="3200" b="1" dirty="0">
                <a:latin typeface="Times New Roman"/>
                <a:ea typeface="Times New Roman"/>
              </a:rPr>
              <a:t>Martin Luther King acted, walked and didn’t just dream</a:t>
            </a:r>
            <a:endParaRPr lang="en-US" sz="3200" b="1" dirty="0">
              <a:latin typeface="Times New Roman"/>
              <a:ea typeface="Calibri"/>
            </a:endParaRPr>
          </a:p>
          <a:p>
            <a:pPr marL="1143000" marR="0" lvl="2" indent="-228600">
              <a:spcBef>
                <a:spcPts val="0"/>
              </a:spcBef>
              <a:spcAft>
                <a:spcPts val="0"/>
              </a:spcAft>
              <a:buFont typeface="Wingdings"/>
              <a:buChar char=""/>
            </a:pPr>
            <a:r>
              <a:rPr lang="en-US" sz="3200" b="1" dirty="0">
                <a:latin typeface="Times New Roman"/>
                <a:ea typeface="Times New Roman"/>
              </a:rPr>
              <a:t>God heard the dry of the people and sent Moses to free them.</a:t>
            </a:r>
            <a:endParaRPr lang="en-US" sz="3200" b="1" dirty="0">
              <a:latin typeface="Times New Roman"/>
              <a:ea typeface="Calibri"/>
            </a:endParaRPr>
          </a:p>
          <a:p>
            <a:pPr marL="342900" marR="0" lvl="0" indent="-342900">
              <a:spcBef>
                <a:spcPts val="0"/>
              </a:spcBef>
              <a:spcAft>
                <a:spcPts val="0"/>
              </a:spcAft>
              <a:buFont typeface="Symbol"/>
              <a:buChar char=""/>
            </a:pPr>
            <a:endParaRPr lang="en-US" sz="3600" b="1" dirty="0">
              <a:latin typeface="Times New Roman"/>
              <a:ea typeface="Calibri"/>
            </a:endParaRPr>
          </a:p>
          <a:p>
            <a:pPr marL="342900" marR="0" lvl="0" indent="-342900">
              <a:spcBef>
                <a:spcPts val="0"/>
              </a:spcBef>
              <a:spcAft>
                <a:spcPts val="0"/>
              </a:spcAft>
              <a:buFont typeface="Symbol"/>
              <a:buChar char=""/>
            </a:pPr>
            <a:endParaRPr lang="en-US" sz="2400" b="1" dirty="0">
              <a:effectLst/>
              <a:latin typeface="Times New Roman"/>
              <a:ea typeface="Calibri"/>
            </a:endParaRPr>
          </a:p>
        </p:txBody>
      </p:sp>
    </p:spTree>
    <p:extLst>
      <p:ext uri="{BB962C8B-B14F-4D97-AF65-F5344CB8AC3E}">
        <p14:creationId xmlns:p14="http://schemas.microsoft.com/office/powerpoint/2010/main" val="920316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1126236"/>
            <a:ext cx="3389586" cy="1769364"/>
          </a:xfrm>
          <a:prstGeom prst="rect">
            <a:avLst/>
          </a:prstGeom>
        </p:spPr>
      </p:pic>
      <p:sp>
        <p:nvSpPr>
          <p:cNvPr id="2" name="Rectangle 1"/>
          <p:cNvSpPr/>
          <p:nvPr/>
        </p:nvSpPr>
        <p:spPr>
          <a:xfrm>
            <a:off x="0" y="2286000"/>
            <a:ext cx="8763000" cy="4893647"/>
          </a:xfrm>
          <a:prstGeom prst="rect">
            <a:avLst/>
          </a:prstGeom>
        </p:spPr>
        <p:txBody>
          <a:bodyPr wrap="square">
            <a:spAutoFit/>
          </a:bodyPr>
          <a:lstStyle/>
          <a:p>
            <a:pPr marL="342900" marR="0" lvl="0" indent="-342900">
              <a:spcBef>
                <a:spcPts val="0"/>
              </a:spcBef>
              <a:spcAft>
                <a:spcPts val="0"/>
              </a:spcAft>
              <a:buFont typeface="Symbol"/>
              <a:buChar char=""/>
            </a:pPr>
            <a:r>
              <a:rPr lang="en-US" sz="3600" b="1" dirty="0">
                <a:latin typeface="Times New Roman"/>
                <a:ea typeface="Times New Roman"/>
              </a:rPr>
              <a:t>Path of Holy </a:t>
            </a:r>
            <a:r>
              <a:rPr lang="en-US" sz="3600" b="1" dirty="0" smtClean="0">
                <a:latin typeface="Times New Roman"/>
                <a:ea typeface="Times New Roman"/>
              </a:rPr>
              <a:t>Discontent</a:t>
            </a:r>
          </a:p>
          <a:p>
            <a:pPr marL="742950" marR="0" lvl="1" indent="-285750">
              <a:spcBef>
                <a:spcPts val="0"/>
              </a:spcBef>
              <a:spcAft>
                <a:spcPts val="0"/>
              </a:spcAft>
              <a:buFont typeface="Courier New"/>
              <a:buChar char="o"/>
            </a:pPr>
            <a:r>
              <a:rPr lang="en-US" sz="3600" b="1" dirty="0">
                <a:latin typeface="Times New Roman"/>
                <a:ea typeface="Times New Roman"/>
              </a:rPr>
              <a:t>Remember giving hope can make you feel hopeless.</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If you lose hope all hope is gone!</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Rejection doesn’t matter.</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dirty="0">
                <a:latin typeface="Times New Roman"/>
                <a:ea typeface="Times New Roman"/>
              </a:rPr>
              <a:t>Results are not always in the numbers.</a:t>
            </a:r>
            <a:endParaRPr lang="en-US" sz="3600" b="1" dirty="0">
              <a:latin typeface="Times New Roman"/>
              <a:ea typeface="Calibri"/>
            </a:endParaRPr>
          </a:p>
          <a:p>
            <a:pPr marL="342900" marR="0" lvl="0" indent="-342900">
              <a:spcBef>
                <a:spcPts val="0"/>
              </a:spcBef>
              <a:spcAft>
                <a:spcPts val="0"/>
              </a:spcAft>
              <a:buFont typeface="Symbol"/>
              <a:buChar char=""/>
            </a:pPr>
            <a:endParaRPr lang="en-US" sz="3600" b="1" dirty="0">
              <a:latin typeface="Times New Roman"/>
              <a:ea typeface="Calibri"/>
            </a:endParaRPr>
          </a:p>
          <a:p>
            <a:pPr marL="342900" marR="0" lvl="0" indent="-342900">
              <a:spcBef>
                <a:spcPts val="0"/>
              </a:spcBef>
              <a:spcAft>
                <a:spcPts val="0"/>
              </a:spcAft>
              <a:buFont typeface="Symbol"/>
              <a:buChar char=""/>
            </a:pPr>
            <a:endParaRPr lang="en-US" sz="2400" b="1" dirty="0">
              <a:effectLst/>
              <a:latin typeface="Times New Roman"/>
              <a:ea typeface="Calibri"/>
            </a:endParaRPr>
          </a:p>
        </p:txBody>
      </p:sp>
    </p:spTree>
    <p:extLst>
      <p:ext uri="{BB962C8B-B14F-4D97-AF65-F5344CB8AC3E}">
        <p14:creationId xmlns:p14="http://schemas.microsoft.com/office/powerpoint/2010/main" val="4025671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1126236"/>
            <a:ext cx="3389586" cy="1769364"/>
          </a:xfrm>
          <a:prstGeom prst="rect">
            <a:avLst/>
          </a:prstGeom>
        </p:spPr>
      </p:pic>
      <p:sp>
        <p:nvSpPr>
          <p:cNvPr id="2" name="Rectangle 1"/>
          <p:cNvSpPr/>
          <p:nvPr/>
        </p:nvSpPr>
        <p:spPr>
          <a:xfrm>
            <a:off x="152400" y="3301663"/>
            <a:ext cx="8763000" cy="1015663"/>
          </a:xfrm>
          <a:prstGeom prst="rect">
            <a:avLst/>
          </a:prstGeom>
        </p:spPr>
        <p:txBody>
          <a:bodyPr wrap="square">
            <a:spAutoFit/>
          </a:bodyPr>
          <a:lstStyle/>
          <a:p>
            <a:pPr marL="342900" marR="0" lvl="0" indent="-342900">
              <a:spcBef>
                <a:spcPts val="0"/>
              </a:spcBef>
              <a:spcAft>
                <a:spcPts val="0"/>
              </a:spcAft>
              <a:buFont typeface="Symbol"/>
              <a:buChar char=""/>
            </a:pPr>
            <a:endParaRPr lang="en-US" sz="3600" b="1" dirty="0">
              <a:latin typeface="Times New Roman"/>
              <a:ea typeface="Calibri"/>
            </a:endParaRPr>
          </a:p>
          <a:p>
            <a:pPr marL="342900" marR="0" lvl="0" indent="-342900">
              <a:spcBef>
                <a:spcPts val="0"/>
              </a:spcBef>
              <a:spcAft>
                <a:spcPts val="0"/>
              </a:spcAft>
              <a:buFont typeface="Symbol"/>
              <a:buChar char=""/>
            </a:pPr>
            <a:endParaRPr lang="en-US" sz="2400" b="1" dirty="0">
              <a:effectLst/>
              <a:latin typeface="Times New Roman"/>
              <a:ea typeface="Calibri"/>
            </a:endParaRPr>
          </a:p>
        </p:txBody>
      </p:sp>
      <p:sp>
        <p:nvSpPr>
          <p:cNvPr id="3" name="Rectangle 2"/>
          <p:cNvSpPr/>
          <p:nvPr/>
        </p:nvSpPr>
        <p:spPr>
          <a:xfrm>
            <a:off x="157009" y="3223559"/>
            <a:ext cx="8829981" cy="871008"/>
          </a:xfrm>
          <a:prstGeom prst="rect">
            <a:avLst/>
          </a:prstGeom>
        </p:spPr>
        <p:txBody>
          <a:bodyPr wrap="none">
            <a:spAutoFit/>
          </a:bodyPr>
          <a:lstStyle/>
          <a:p>
            <a:pPr algn="ctr">
              <a:lnSpc>
                <a:spcPct val="115000"/>
              </a:lnSpc>
              <a:spcAft>
                <a:spcPts val="1000"/>
              </a:spcAft>
            </a:pPr>
            <a:r>
              <a:rPr lang="en-US" sz="4400" b="1" i="1" dirty="0">
                <a:latin typeface="Times New Roman"/>
                <a:ea typeface="Times New Roman"/>
                <a:cs typeface="Times New Roman"/>
              </a:rPr>
              <a:t>What is it that YOU CAN’T </a:t>
            </a:r>
            <a:r>
              <a:rPr lang="en-US" sz="4400" b="1" i="1" dirty="0" smtClean="0">
                <a:latin typeface="Times New Roman"/>
                <a:ea typeface="Times New Roman"/>
                <a:cs typeface="Times New Roman"/>
              </a:rPr>
              <a:t>STAND?</a:t>
            </a:r>
            <a:endParaRPr lang="en-US" sz="4400" b="1" i="1" dirty="0">
              <a:ea typeface="Calibri"/>
              <a:cs typeface="Times New Roman"/>
            </a:endParaRPr>
          </a:p>
        </p:txBody>
      </p:sp>
    </p:spTree>
    <p:extLst>
      <p:ext uri="{BB962C8B-B14F-4D97-AF65-F5344CB8AC3E}">
        <p14:creationId xmlns:p14="http://schemas.microsoft.com/office/powerpoint/2010/main" val="2931234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307</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mark</cp:lastModifiedBy>
  <cp:revision>10</cp:revision>
  <dcterms:created xsi:type="dcterms:W3CDTF">2015-05-17T01:00:09Z</dcterms:created>
  <dcterms:modified xsi:type="dcterms:W3CDTF">2015-06-20T22:04:23Z</dcterms:modified>
</cp:coreProperties>
</file>