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3" r:id="rId6"/>
    <p:sldId id="262"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15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8/30/2015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8/30/2015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8/30/2015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8/30/2015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8/30/2015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8/30/2015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8/30/2015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471" y="2733709"/>
            <a:ext cx="8689985" cy="1373070"/>
          </a:xfrm>
        </p:spPr>
        <p:txBody>
          <a:bodyPr/>
          <a:lstStyle/>
          <a:p>
            <a:r>
              <a:rPr lang="en-US" dirty="0" smtClean="0"/>
              <a:t>Nehemiah a Prayer Warrior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31596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b="1" u="sng" dirty="0"/>
              <a:t>Pray </a:t>
            </a:r>
            <a:r>
              <a:rPr lang="en-US" sz="6600" b="1" u="sng" dirty="0" smtClean="0"/>
              <a:t>against Opposition</a:t>
            </a:r>
            <a:r>
              <a:rPr lang="en-US" sz="6600" b="1" u="sng" dirty="0" smtClean="0"/>
              <a:t>!</a:t>
            </a:r>
            <a:r>
              <a:rPr lang="en-US" sz="6600" b="1" dirty="0" smtClean="0"/>
              <a:t> </a:t>
            </a:r>
            <a:endParaRPr lang="en-US" sz="6600" dirty="0"/>
          </a:p>
        </p:txBody>
      </p:sp>
      <p:sp>
        <p:nvSpPr>
          <p:cNvPr id="3" name="Rectangle 2"/>
          <p:cNvSpPr/>
          <p:nvPr/>
        </p:nvSpPr>
        <p:spPr>
          <a:xfrm>
            <a:off x="0" y="1963711"/>
            <a:ext cx="12192000" cy="4764381"/>
          </a:xfrm>
          <a:prstGeom prst="rect">
            <a:avLst/>
          </a:prstGeom>
        </p:spPr>
        <p:txBody>
          <a:bodyPr wrap="square">
            <a:spAutoFit/>
          </a:bodyPr>
          <a:lstStyle/>
          <a:p>
            <a:pPr algn="ctr">
              <a:lnSpc>
                <a:spcPct val="115000"/>
              </a:lnSpc>
              <a:spcAft>
                <a:spcPts val="1000"/>
              </a:spcAft>
            </a:pPr>
            <a:r>
              <a:rPr lang="en-US" sz="32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Then I prayed, “Hear us, our God, for we are being mocked. May their scoffing fall back on their own heads, and may they themselves become captives in a foreign land! </a:t>
            </a:r>
            <a:r>
              <a:rPr lang="en-US" sz="3200" baseline="300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 </a:t>
            </a:r>
            <a:r>
              <a:rPr lang="en-US" sz="32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Do not ignore their guilt. Do not blot out their sins, for they have provoked you to anger here in front of</a:t>
            </a:r>
            <a:r>
              <a:rPr lang="en-US" sz="3200" baseline="300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 </a:t>
            </a:r>
            <a:r>
              <a:rPr lang="en-US" sz="32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the builders.” But we prayed to our God and guarded the city day and night to protect </a:t>
            </a:r>
            <a:r>
              <a:rPr lang="en-US" sz="4000" dirty="0">
                <a:latin typeface="Swis721 Blk BT" panose="020B0904030502020204" pitchFamily="34" charset="0"/>
                <a:ea typeface="Calibri" panose="020F0502020204030204" pitchFamily="34" charset="0"/>
                <a:cs typeface="Times New Roman" panose="02020603050405020304" pitchFamily="18" charset="0"/>
              </a:rPr>
              <a:t>ourselves.</a:t>
            </a:r>
            <a:endParaRPr lang="en-US" sz="4000" dirty="0">
              <a:effectLst/>
              <a:latin typeface="Swis721 Blk BT" panose="020B09040305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860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dirty="0" smtClean="0">
                <a:latin typeface="Arial Black" panose="020B0A04020102020204" pitchFamily="34" charset="0"/>
                <a:cs typeface="Aharoni" panose="02010803020104030203" pitchFamily="2" charset="-79"/>
              </a:rPr>
              <a:t/>
            </a:r>
            <a:br>
              <a:rPr lang="en-US" sz="6600" dirty="0" smtClean="0">
                <a:latin typeface="Arial Black" panose="020B0A04020102020204" pitchFamily="34" charset="0"/>
                <a:cs typeface="Aharoni" panose="02010803020104030203" pitchFamily="2" charset="-79"/>
              </a:rPr>
            </a:br>
            <a:r>
              <a:rPr lang="en-US" sz="6600" dirty="0" smtClean="0">
                <a:latin typeface="Arial Black" panose="020B0A04020102020204" pitchFamily="34" charset="0"/>
                <a:cs typeface="Aharoni" panose="02010803020104030203" pitchFamily="2" charset="-79"/>
              </a:rPr>
              <a:t>Types </a:t>
            </a:r>
            <a:r>
              <a:rPr lang="en-US" sz="6600" dirty="0">
                <a:latin typeface="Arial Black" panose="020B0A04020102020204" pitchFamily="34" charset="0"/>
                <a:cs typeface="Aharoni" panose="02010803020104030203" pitchFamily="2" charset="-79"/>
              </a:rPr>
              <a:t>of Opposition</a:t>
            </a:r>
            <a:br>
              <a:rPr lang="en-US" sz="6600" dirty="0">
                <a:latin typeface="Arial Black" panose="020B0A04020102020204" pitchFamily="34" charset="0"/>
                <a:cs typeface="Aharoni" panose="02010803020104030203" pitchFamily="2" charset="-79"/>
              </a:rPr>
            </a:br>
            <a:endParaRPr lang="en-US" sz="6600" dirty="0"/>
          </a:p>
        </p:txBody>
      </p:sp>
      <p:sp>
        <p:nvSpPr>
          <p:cNvPr id="3" name="Rectangle 2"/>
          <p:cNvSpPr/>
          <p:nvPr/>
        </p:nvSpPr>
        <p:spPr>
          <a:xfrm>
            <a:off x="0" y="1963271"/>
            <a:ext cx="12192000" cy="4278094"/>
          </a:xfrm>
          <a:prstGeom prst="rect">
            <a:avLst/>
          </a:prstGeom>
        </p:spPr>
        <p:txBody>
          <a:bodyPr wrap="square">
            <a:spAutoFit/>
          </a:bodyPr>
          <a:lstStyle/>
          <a:p>
            <a:pPr lvl="1"/>
            <a:r>
              <a:rPr lang="en-US" sz="4000" dirty="0" smtClean="0">
                <a:solidFill>
                  <a:schemeClr val="bg1"/>
                </a:solidFill>
                <a:latin typeface="Arial Black" panose="020B0A04020102020204" pitchFamily="34" charset="0"/>
                <a:cs typeface="Aharoni" panose="02010803020104030203" pitchFamily="2" charset="-79"/>
              </a:rPr>
              <a:t>Anger </a:t>
            </a:r>
            <a:r>
              <a:rPr lang="en-US" sz="4000" dirty="0">
                <a:solidFill>
                  <a:schemeClr val="bg1"/>
                </a:solidFill>
                <a:latin typeface="Arial Black" panose="020B0A04020102020204" pitchFamily="34" charset="0"/>
                <a:cs typeface="Aharoni" panose="02010803020104030203" pitchFamily="2" charset="-79"/>
              </a:rPr>
              <a:t>4:1, 7</a:t>
            </a:r>
          </a:p>
          <a:p>
            <a:pPr lvl="1"/>
            <a:r>
              <a:rPr lang="en-US" sz="4000" dirty="0">
                <a:solidFill>
                  <a:schemeClr val="bg1"/>
                </a:solidFill>
                <a:latin typeface="Arial Black" panose="020B0A04020102020204" pitchFamily="34" charset="0"/>
                <a:cs typeface="Aharoni" panose="02010803020104030203" pitchFamily="2" charset="-79"/>
              </a:rPr>
              <a:t>Mockery 4:2</a:t>
            </a:r>
          </a:p>
          <a:p>
            <a:pPr lvl="1"/>
            <a:r>
              <a:rPr lang="en-US" sz="4000" dirty="0">
                <a:solidFill>
                  <a:schemeClr val="bg1"/>
                </a:solidFill>
                <a:latin typeface="Arial Black" panose="020B0A04020102020204" pitchFamily="34" charset="0"/>
                <a:cs typeface="Aharoni" panose="02010803020104030203" pitchFamily="2" charset="-79"/>
              </a:rPr>
              <a:t>Intimidation 4:8,11</a:t>
            </a:r>
          </a:p>
          <a:p>
            <a:pPr lvl="1"/>
            <a:r>
              <a:rPr lang="en-US" sz="4000" dirty="0">
                <a:solidFill>
                  <a:schemeClr val="bg1"/>
                </a:solidFill>
                <a:latin typeface="Arial Black" panose="020B0A04020102020204" pitchFamily="34" charset="0"/>
                <a:cs typeface="Aharoni" panose="02010803020104030203" pitchFamily="2" charset="-79"/>
              </a:rPr>
              <a:t>Discouragement 4:10</a:t>
            </a:r>
          </a:p>
          <a:p>
            <a:pPr lvl="1"/>
            <a:r>
              <a:rPr lang="en-US" sz="4000" dirty="0">
                <a:solidFill>
                  <a:schemeClr val="bg1"/>
                </a:solidFill>
                <a:latin typeface="Arial Black" panose="020B0A04020102020204" pitchFamily="34" charset="0"/>
                <a:cs typeface="Aharoni" panose="02010803020104030203" pitchFamily="2" charset="-79"/>
              </a:rPr>
              <a:t>Negativity 4:12</a:t>
            </a:r>
          </a:p>
          <a:p>
            <a:pPr lvl="1"/>
            <a:r>
              <a:rPr lang="en-US" sz="4000" dirty="0">
                <a:solidFill>
                  <a:schemeClr val="bg1"/>
                </a:solidFill>
                <a:latin typeface="Arial Black" panose="020B0A04020102020204" pitchFamily="34" charset="0"/>
                <a:cs typeface="Aharoni" panose="02010803020104030203" pitchFamily="2" charset="-79"/>
              </a:rPr>
              <a:t>Fear 4:14</a:t>
            </a:r>
          </a:p>
          <a:p>
            <a:pPr marL="342900" marR="0" lvl="0" indent="-342900">
              <a:spcBef>
                <a:spcPts val="0"/>
              </a:spcBef>
              <a:spcAft>
                <a:spcPts val="1200"/>
              </a:spcAft>
              <a:buFont typeface="Symbol" panose="05050102010706020507" pitchFamily="18" charset="2"/>
              <a:buChar char=""/>
            </a:pPr>
            <a:endParaRPr lang="en-US" sz="3200" dirty="0">
              <a:solidFill>
                <a:schemeClr val="bg1"/>
              </a:solidFill>
              <a:effectLst/>
              <a:latin typeface="Swis721 Blk BT" panose="020B0904030502020204" pitchFamily="34" charset="0"/>
              <a:ea typeface="Calibri" panose="020F0502020204030204" pitchFamily="34" charset="0"/>
            </a:endParaRPr>
          </a:p>
        </p:txBody>
      </p:sp>
    </p:spTree>
    <p:extLst>
      <p:ext uri="{BB962C8B-B14F-4D97-AF65-F5344CB8AC3E}">
        <p14:creationId xmlns:p14="http://schemas.microsoft.com/office/powerpoint/2010/main" val="277528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93692"/>
            <a:ext cx="12192000" cy="3207032"/>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4400"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It is directed to God</a:t>
            </a:r>
          </a:p>
          <a:p>
            <a:pPr marL="342900" marR="0" lvl="0" indent="-342900">
              <a:lnSpc>
                <a:spcPct val="115000"/>
              </a:lnSpc>
              <a:spcBef>
                <a:spcPts val="0"/>
              </a:spcBef>
              <a:spcAft>
                <a:spcPts val="1000"/>
              </a:spcAft>
              <a:buFont typeface="Symbol" panose="05050102010706020507" pitchFamily="18" charset="2"/>
              <a:buChar char=""/>
            </a:pPr>
            <a:r>
              <a:rPr lang="en-US" sz="4400"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Not a prayer for personal vengeance, but rather a prayer that God would act to judge sinners. </a:t>
            </a:r>
            <a:endParaRPr lang="en-US" sz="44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0731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93692"/>
            <a:ext cx="12192000" cy="824969"/>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4400" dirty="0" smtClean="0">
                <a:solidFill>
                  <a:schemeClr val="bg1"/>
                </a:solidFill>
                <a:latin typeface="Arial Black" panose="020B0A04020102020204" pitchFamily="34" charset="0"/>
                <a:ea typeface="Calibri" panose="020F0502020204030204" pitchFamily="34" charset="0"/>
                <a:cs typeface="Times New Roman" panose="02020603050405020304" pitchFamily="18" charset="0"/>
              </a:rPr>
              <a:t> </a:t>
            </a:r>
            <a:endParaRPr lang="en-US" sz="44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4911" y="2515673"/>
            <a:ext cx="11932171" cy="2574166"/>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48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Prayer that God would judge those who oppose His kingdom and glory.  </a:t>
            </a:r>
          </a:p>
        </p:txBody>
      </p:sp>
    </p:spTree>
    <p:extLst>
      <p:ext uri="{BB962C8B-B14F-4D97-AF65-F5344CB8AC3E}">
        <p14:creationId xmlns:p14="http://schemas.microsoft.com/office/powerpoint/2010/main" val="406958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93692"/>
            <a:ext cx="12192000" cy="824969"/>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4400" dirty="0" smtClean="0">
                <a:solidFill>
                  <a:schemeClr val="bg1"/>
                </a:solidFill>
                <a:latin typeface="Arial Black" panose="020B0A04020102020204" pitchFamily="34" charset="0"/>
                <a:ea typeface="Calibri" panose="020F0502020204030204" pitchFamily="34" charset="0"/>
                <a:cs typeface="Times New Roman" panose="02020603050405020304" pitchFamily="18" charset="0"/>
              </a:rPr>
              <a:t> </a:t>
            </a:r>
            <a:endParaRPr lang="en-US" sz="44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4911" y="2515673"/>
            <a:ext cx="11932171" cy="4012124"/>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3200" dirty="0" smtClean="0">
                <a:solidFill>
                  <a:schemeClr val="bg1"/>
                </a:solidFill>
                <a:latin typeface="Swis721 Blk BT" panose="020B0904030502020204" pitchFamily="34" charset="0"/>
                <a:ea typeface="Calibri" panose="020F0502020204030204" pitchFamily="34" charset="0"/>
                <a:cs typeface="Times New Roman" panose="02020603050405020304" pitchFamily="18" charset="0"/>
              </a:rPr>
              <a:t>Pray </a:t>
            </a:r>
            <a:r>
              <a:rPr lang="en-US" sz="32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for God’s kingdom to be established </a:t>
            </a:r>
          </a:p>
          <a:p>
            <a:pPr marL="742950" marR="0" lvl="1" indent="-285750">
              <a:lnSpc>
                <a:spcPct val="115000"/>
              </a:lnSpc>
              <a:spcBef>
                <a:spcPts val="0"/>
              </a:spcBef>
              <a:spcAft>
                <a:spcPts val="0"/>
              </a:spcAft>
              <a:buFont typeface="Courier New" panose="02070309020205020404" pitchFamily="49" charset="0"/>
              <a:buChar char="o"/>
            </a:pPr>
            <a:r>
              <a:rPr lang="en-US" sz="32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Pray that God would “destroy” our enemies by converting them. But if He so chooses, God may also destroy them by pouring out His wrath on them, as He will surely do at the final judgment if they have not repented of their rebellion against Him</a:t>
            </a:r>
            <a:r>
              <a:rPr lang="en-US" sz="3200" dirty="0" smtClean="0">
                <a:solidFill>
                  <a:schemeClr val="bg1"/>
                </a:solidFill>
                <a:latin typeface="Swis721 Blk BT" panose="020B0904030502020204" pitchFamily="34" charset="0"/>
                <a:ea typeface="Calibri" panose="020F0502020204030204" pitchFamily="34" charset="0"/>
                <a:cs typeface="Times New Roman" panose="02020603050405020304" pitchFamily="18" charset="0"/>
              </a:rPr>
              <a:t>.</a:t>
            </a:r>
            <a:endParaRPr lang="en-US" sz="3200" dirty="0">
              <a:solidFill>
                <a:schemeClr val="bg1"/>
              </a:solidFill>
              <a:latin typeface="Swis721 Blk BT" panose="020B09040305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7987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93692"/>
            <a:ext cx="12192000" cy="824969"/>
          </a:xfrm>
          <a:prstGeom prst="rect">
            <a:avLst/>
          </a:prstGeom>
        </p:spPr>
        <p:txBody>
          <a:bodyPr wrap="square">
            <a:spAutoFit/>
          </a:bodyPr>
          <a:lstStyle/>
          <a:p>
            <a:pPr marR="0" lvl="0">
              <a:lnSpc>
                <a:spcPct val="115000"/>
              </a:lnSpc>
              <a:spcBef>
                <a:spcPts val="0"/>
              </a:spcBef>
              <a:spcAft>
                <a:spcPts val="0"/>
              </a:spcAft>
            </a:pPr>
            <a:r>
              <a:rPr lang="en-US" sz="4400" dirty="0" smtClean="0">
                <a:solidFill>
                  <a:schemeClr val="bg1"/>
                </a:solidFill>
                <a:latin typeface="Arial Black" panose="020B0A04020102020204" pitchFamily="34" charset="0"/>
                <a:ea typeface="Calibri" panose="020F0502020204030204" pitchFamily="34" charset="0"/>
                <a:cs typeface="Times New Roman" panose="02020603050405020304" pitchFamily="18" charset="0"/>
              </a:rPr>
              <a:t> </a:t>
            </a:r>
            <a:endParaRPr lang="en-US" sz="44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4911" y="2515673"/>
            <a:ext cx="11932171" cy="1724703"/>
          </a:xfrm>
          <a:prstGeom prst="rect">
            <a:avLst/>
          </a:prstGeom>
        </p:spPr>
        <p:txBody>
          <a:bodyPr wrap="square">
            <a:spAutoFit/>
          </a:bodyPr>
          <a:lstStyle/>
          <a:p>
            <a:pPr marL="342900" marR="0" lvl="0" indent="-342900">
              <a:lnSpc>
                <a:spcPct val="115000"/>
              </a:lnSpc>
              <a:spcBef>
                <a:spcPts val="0"/>
              </a:spcBef>
              <a:spcAft>
                <a:spcPts val="1000"/>
              </a:spcAft>
              <a:buFont typeface="Symbol" panose="05050102010706020507" pitchFamily="18" charset="2"/>
              <a:buChar char=""/>
            </a:pPr>
            <a:r>
              <a:rPr lang="en-US" sz="4800" dirty="0" smtClean="0">
                <a:solidFill>
                  <a:schemeClr val="bg1"/>
                </a:solidFill>
                <a:latin typeface="Swis721 Blk BT" panose="020B0904030502020204" pitchFamily="34" charset="0"/>
                <a:ea typeface="Calibri" panose="020F0502020204030204" pitchFamily="34" charset="0"/>
                <a:cs typeface="Times New Roman" panose="02020603050405020304" pitchFamily="18" charset="0"/>
              </a:rPr>
              <a:t>It </a:t>
            </a:r>
            <a:r>
              <a:rPr lang="en-US" sz="4800" dirty="0">
                <a:solidFill>
                  <a:schemeClr val="bg1"/>
                </a:solidFill>
                <a:latin typeface="Swis721 Blk BT" panose="020B0904030502020204" pitchFamily="34" charset="0"/>
                <a:ea typeface="Calibri" panose="020F0502020204030204" pitchFamily="34" charset="0"/>
                <a:cs typeface="Times New Roman" panose="02020603050405020304" pitchFamily="18" charset="0"/>
              </a:rPr>
              <a:t>is after the pray that that they acted</a:t>
            </a:r>
            <a:endParaRPr lang="en-US" sz="4800" dirty="0">
              <a:solidFill>
                <a:schemeClr val="bg1"/>
              </a:solidFill>
              <a:effectLst/>
              <a:latin typeface="Swis721 Blk BT" panose="020B09040305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398022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16</TotalTime>
  <Words>168</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Aharoni</vt:lpstr>
      <vt:lpstr>Arial</vt:lpstr>
      <vt:lpstr>Arial Black</vt:lpstr>
      <vt:lpstr>Calibri</vt:lpstr>
      <vt:lpstr>Courier New</vt:lpstr>
      <vt:lpstr>Swis721 Blk BT</vt:lpstr>
      <vt:lpstr>Symbol</vt:lpstr>
      <vt:lpstr>Times New Roman</vt:lpstr>
      <vt:lpstr>Trebuchet MS</vt:lpstr>
      <vt:lpstr>Berlin</vt:lpstr>
      <vt:lpstr>Nehemiah a Prayer Warrior</vt:lpstr>
      <vt:lpstr>Pray against Opposition! </vt:lpstr>
      <vt:lpstr> Types of Opposition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Nehemiah a Prayer Warrior</dc:title>
  <dc:creator>admin</dc:creator>
  <cp:lastModifiedBy>admin</cp:lastModifiedBy>
  <cp:revision>2</cp:revision>
  <dcterms:created xsi:type="dcterms:W3CDTF">2015-08-23T12:12:12Z</dcterms:created>
  <dcterms:modified xsi:type="dcterms:W3CDTF">2015-08-30T13:03:51Z</dcterms:modified>
</cp:coreProperties>
</file>