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5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A6ECD6A6-AB73-4AF2-B7FC-E5E0E362D39A}" type="datetimeFigureOut">
              <a:rPr lang="en-US" smtClean="0"/>
              <a:t>1/16/2016</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A6ECD6A6-AB73-4AF2-B7FC-E5E0E362D39A}" type="datetimeFigureOut">
              <a:rPr lang="en-US" smtClean="0"/>
              <a:t>1/16/2016</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1/16/2016</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A6ECD6A6-AB73-4AF2-B7FC-E5E0E362D39A}" type="datetimeFigureOut">
              <a:rPr lang="en-US" smtClean="0"/>
              <a:t>1/16/2016</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A6ECD6A6-AB73-4AF2-B7FC-E5E0E362D39A}" type="datetimeFigureOut">
              <a:rPr lang="en-US" smtClean="0"/>
              <a:t>1/16/2016</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A6ECD6A6-AB73-4AF2-B7FC-E5E0E362D39A}" type="datetimeFigureOut">
              <a:rPr lang="en-US" smtClean="0"/>
              <a:t>1/16/2016</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1/16/2016</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A6ECD6A6-AB73-4AF2-B7FC-E5E0E362D39A}" type="datetimeFigureOut">
              <a:rPr lang="en-US" smtClean="0"/>
              <a:t>1/16/2016</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A6ECD6A6-AB73-4AF2-B7FC-E5E0E362D39A}" type="datetimeFigureOut">
              <a:rPr lang="en-US" smtClean="0"/>
              <a:t>1/16/2016</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1/16/2016</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A6ECD6A6-AB73-4AF2-B7FC-E5E0E362D39A}" type="datetimeFigureOut">
              <a:rPr lang="en-US" smtClean="0"/>
              <a:t>1/16/2016</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4">
                <a:lumMod val="75000"/>
              </a:schemeClr>
            </a:gs>
            <a:gs pos="50000">
              <a:srgbClr val="3A8CC3"/>
            </a:gs>
            <a:gs pos="0">
              <a:schemeClr val="bg2">
                <a:tint val="94000"/>
                <a:satMod val="140000"/>
                <a:lumMod val="120000"/>
              </a:schemeClr>
            </a:gs>
            <a:gs pos="100000">
              <a:schemeClr val="bg2">
                <a:tint val="97000"/>
                <a:shade val="70000"/>
                <a:satMod val="190000"/>
                <a:lumMod val="72000"/>
              </a:schemeClr>
            </a:gs>
          </a:gsLst>
          <a:path path="circle">
            <a:fillToRect l="50000" t="50000" r="50000"/>
          </a:path>
          <a:tileRect/>
        </a:gradFill>
        <a:effectLst/>
      </p:bgPr>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A6ECD6A6-AB73-4AF2-B7FC-E5E0E362D39A}" type="datetimeFigureOut">
              <a:rPr lang="en-US" smtClean="0"/>
              <a:t>1/16/2016</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AD85B8-5B67-4368-9555-26CE01E0CC3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900000">
            <a:off x="298199" y="1736507"/>
            <a:ext cx="7581457" cy="3324979"/>
          </a:xfrm>
        </p:spPr>
        <p:txBody>
          <a:bodyPr>
            <a:normAutofit fontScale="90000"/>
          </a:bodyPr>
          <a:lstStyle/>
          <a:p>
            <a:pPr marL="0" marR="0" algn="ctr">
              <a:lnSpc>
                <a:spcPct val="115000"/>
              </a:lnSpc>
              <a:spcBef>
                <a:spcPts val="0"/>
              </a:spcBef>
              <a:spcAft>
                <a:spcPts val="0"/>
              </a:spcAft>
            </a:pPr>
            <a:r>
              <a:rPr lang="en-US" sz="7300" i="1" dirty="0">
                <a:effectLst/>
                <a:latin typeface="Times New Roman"/>
                <a:ea typeface="Calibri"/>
                <a:cs typeface="Times New Roman"/>
              </a:rPr>
              <a:t>Requirements of Biblical Discipleship</a:t>
            </a:r>
            <a:br>
              <a:rPr lang="en-US" sz="7300" i="1" dirty="0">
                <a:effectLst/>
                <a:latin typeface="Times New Roman"/>
                <a:ea typeface="Calibri"/>
                <a:cs typeface="Times New Roman"/>
              </a:rPr>
            </a:br>
            <a:r>
              <a:rPr lang="en-US" sz="7300" i="1" dirty="0">
                <a:effectLst/>
                <a:latin typeface="Times New Roman"/>
                <a:ea typeface="Calibri"/>
                <a:cs typeface="Times New Roman"/>
              </a:rPr>
              <a:t>Luke </a:t>
            </a:r>
            <a:r>
              <a:rPr lang="en-US" sz="7300" i="1" dirty="0" smtClean="0">
                <a:effectLst/>
                <a:latin typeface="Times New Roman"/>
                <a:ea typeface="Calibri"/>
                <a:cs typeface="Times New Roman"/>
              </a:rPr>
              <a:t>14:25-33</a:t>
            </a:r>
            <a:endParaRPr lang="en-US" dirty="0">
              <a:effectLst/>
              <a:latin typeface="Times New Roman"/>
              <a:ea typeface="Times New Roman"/>
            </a:endParaRPr>
          </a:p>
        </p:txBody>
      </p:sp>
    </p:spTree>
    <p:extLst>
      <p:ext uri="{BB962C8B-B14F-4D97-AF65-F5344CB8AC3E}">
        <p14:creationId xmlns:p14="http://schemas.microsoft.com/office/powerpoint/2010/main" val="36804083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7100405"/>
          </a:xfrm>
          <a:prstGeom prst="rect">
            <a:avLst/>
          </a:prstGeom>
        </p:spPr>
        <p:txBody>
          <a:bodyPr wrap="square">
            <a:spAutoFit/>
          </a:bodyPr>
          <a:lstStyle/>
          <a:p>
            <a:pPr marR="0" lvl="0">
              <a:lnSpc>
                <a:spcPct val="115000"/>
              </a:lnSpc>
              <a:spcBef>
                <a:spcPts val="0"/>
              </a:spcBef>
              <a:spcAft>
                <a:spcPts val="0"/>
              </a:spcAft>
            </a:pPr>
            <a:r>
              <a:rPr lang="en-US" sz="4800" b="1" i="1" dirty="0">
                <a:ea typeface="Calibri"/>
                <a:cs typeface="Times New Roman"/>
              </a:rPr>
              <a:t>1.	Love Christ</a:t>
            </a:r>
          </a:p>
          <a:p>
            <a:pPr marR="0" lvl="0">
              <a:lnSpc>
                <a:spcPct val="115000"/>
              </a:lnSpc>
              <a:spcBef>
                <a:spcPts val="0"/>
              </a:spcBef>
              <a:spcAft>
                <a:spcPts val="0"/>
              </a:spcAft>
            </a:pPr>
            <a:r>
              <a:rPr lang="en-US" sz="4800" b="1" i="1" dirty="0" smtClean="0">
                <a:ea typeface="Calibri"/>
                <a:cs typeface="Times New Roman"/>
              </a:rPr>
              <a:t>	a</a:t>
            </a:r>
            <a:r>
              <a:rPr lang="en-US" sz="4800" b="1" i="1" dirty="0">
                <a:ea typeface="Calibri"/>
                <a:cs typeface="Times New Roman"/>
              </a:rPr>
              <a:t>.	</a:t>
            </a:r>
            <a:r>
              <a:rPr lang="en-US" sz="3600" b="1" i="1" dirty="0">
                <a:ea typeface="Calibri"/>
                <a:cs typeface="Times New Roman"/>
              </a:rPr>
              <a:t>If you want to be my disciple, you must hate everyone else by comparison—your father and mother, wife and children, brothers and sisters—yes, even your own life. Otherwise, you cannot be my disciple.</a:t>
            </a:r>
          </a:p>
          <a:p>
            <a:pPr marR="0" lvl="0">
              <a:lnSpc>
                <a:spcPct val="115000"/>
              </a:lnSpc>
              <a:spcBef>
                <a:spcPts val="0"/>
              </a:spcBef>
              <a:spcAft>
                <a:spcPts val="0"/>
              </a:spcAft>
            </a:pPr>
            <a:r>
              <a:rPr lang="en-US" sz="3600" b="1" i="1" dirty="0" smtClean="0">
                <a:ea typeface="Calibri"/>
                <a:cs typeface="Times New Roman"/>
              </a:rPr>
              <a:t>	b</a:t>
            </a:r>
            <a:r>
              <a:rPr lang="en-US" sz="3600" b="1" i="1" dirty="0">
                <a:ea typeface="Calibri"/>
                <a:cs typeface="Times New Roman"/>
              </a:rPr>
              <a:t>.	God must be number  1</a:t>
            </a:r>
          </a:p>
          <a:p>
            <a:pPr marR="0" lvl="0">
              <a:lnSpc>
                <a:spcPct val="115000"/>
              </a:lnSpc>
              <a:spcBef>
                <a:spcPts val="0"/>
              </a:spcBef>
              <a:spcAft>
                <a:spcPts val="0"/>
              </a:spcAft>
            </a:pPr>
            <a:r>
              <a:rPr lang="en-US" sz="3600" b="1" i="1" dirty="0" smtClean="0">
                <a:ea typeface="Calibri"/>
                <a:cs typeface="Times New Roman"/>
              </a:rPr>
              <a:t>	c</a:t>
            </a:r>
            <a:r>
              <a:rPr lang="en-US" sz="3600" b="1" i="1" dirty="0">
                <a:ea typeface="Calibri"/>
                <a:cs typeface="Times New Roman"/>
              </a:rPr>
              <a:t>.	Before the things of this world</a:t>
            </a:r>
          </a:p>
          <a:p>
            <a:pPr marL="342900" marR="0" lvl="0" indent="-342900">
              <a:lnSpc>
                <a:spcPct val="115000"/>
              </a:lnSpc>
              <a:spcBef>
                <a:spcPts val="0"/>
              </a:spcBef>
              <a:spcAft>
                <a:spcPts val="0"/>
              </a:spcAft>
              <a:buFont typeface="+mj-lt"/>
              <a:buAutoNum type="arabicPeriod"/>
            </a:pPr>
            <a:endParaRPr lang="en-US" sz="4800" b="1" dirty="0">
              <a:effectLst/>
              <a:ea typeface="Calibri"/>
              <a:cs typeface="Times New Roman"/>
            </a:endParaRPr>
          </a:p>
        </p:txBody>
      </p:sp>
    </p:spTree>
    <p:extLst>
      <p:ext uri="{BB962C8B-B14F-4D97-AF65-F5344CB8AC3E}">
        <p14:creationId xmlns:p14="http://schemas.microsoft.com/office/powerpoint/2010/main" val="11796496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2923877"/>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4000" b="1" i="1" dirty="0" smtClean="0">
                <a:ea typeface="Calibri"/>
                <a:cs typeface="Times New Roman"/>
              </a:rPr>
              <a:t>Bear </a:t>
            </a:r>
            <a:r>
              <a:rPr lang="en-US" sz="4000" b="1" i="1" dirty="0">
                <a:ea typeface="Calibri"/>
                <a:cs typeface="Times New Roman"/>
              </a:rPr>
              <a:t>his own </a:t>
            </a:r>
            <a:r>
              <a:rPr lang="en-US" sz="4000" b="1" i="1" dirty="0" smtClean="0">
                <a:ea typeface="Calibri"/>
                <a:cs typeface="Times New Roman"/>
              </a:rPr>
              <a:t>Cross</a:t>
            </a:r>
          </a:p>
          <a:p>
            <a:pPr marL="1028700" lvl="1" indent="-571500">
              <a:lnSpc>
                <a:spcPct val="115000"/>
              </a:lnSpc>
              <a:buFont typeface="Arial" panose="020B0604020202020204" pitchFamily="34" charset="0"/>
              <a:buChar char="•"/>
            </a:pPr>
            <a:r>
              <a:rPr lang="en-US" sz="4000" b="1" i="1" dirty="0" smtClean="0">
                <a:ea typeface="Calibri"/>
                <a:cs typeface="Times New Roman"/>
              </a:rPr>
              <a:t>And </a:t>
            </a:r>
            <a:r>
              <a:rPr lang="en-US" sz="4000" b="1" i="1" dirty="0">
                <a:ea typeface="Calibri"/>
                <a:cs typeface="Times New Roman"/>
              </a:rPr>
              <a:t>whoever does not bear his cross …. cannot be My </a:t>
            </a:r>
            <a:r>
              <a:rPr lang="en-US" sz="4000" b="1" i="1" dirty="0" smtClean="0">
                <a:ea typeface="Calibri"/>
                <a:cs typeface="Times New Roman"/>
              </a:rPr>
              <a:t>disciple.</a:t>
            </a:r>
          </a:p>
          <a:p>
            <a:pPr marL="1028700" lvl="1" indent="-571500">
              <a:lnSpc>
                <a:spcPct val="115000"/>
              </a:lnSpc>
              <a:buFont typeface="Arial" panose="020B0604020202020204" pitchFamily="34" charset="0"/>
              <a:buChar char="•"/>
            </a:pPr>
            <a:r>
              <a:rPr lang="en-US" sz="4000" b="1" i="1" dirty="0" smtClean="0">
                <a:ea typeface="Calibri"/>
                <a:cs typeface="Times New Roman"/>
              </a:rPr>
              <a:t>Carrying </a:t>
            </a:r>
            <a:r>
              <a:rPr lang="en-US" sz="4000" b="1" i="1" dirty="0">
                <a:ea typeface="Calibri"/>
                <a:cs typeface="Times New Roman"/>
              </a:rPr>
              <a:t>Cross is a sign of </a:t>
            </a:r>
            <a:r>
              <a:rPr lang="en-US" sz="4000" b="1" i="1" dirty="0" smtClean="0">
                <a:ea typeface="Calibri"/>
                <a:cs typeface="Times New Roman"/>
              </a:rPr>
              <a:t>death</a:t>
            </a:r>
            <a:endParaRPr lang="en-US" sz="4000" b="1" i="1" dirty="0">
              <a:ea typeface="Calibri"/>
              <a:cs typeface="Times New Roman"/>
            </a:endParaRPr>
          </a:p>
        </p:txBody>
      </p:sp>
    </p:spTree>
    <p:extLst>
      <p:ext uri="{BB962C8B-B14F-4D97-AF65-F5344CB8AC3E}">
        <p14:creationId xmlns:p14="http://schemas.microsoft.com/office/powerpoint/2010/main" val="35876054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552015"/>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3600" b="1" i="1" dirty="0" smtClean="0">
                <a:ea typeface="Calibri"/>
                <a:cs typeface="Times New Roman"/>
              </a:rPr>
              <a:t>Come </a:t>
            </a:r>
            <a:r>
              <a:rPr lang="en-US" sz="3600" b="1" i="1" dirty="0">
                <a:ea typeface="Calibri"/>
                <a:cs typeface="Times New Roman"/>
              </a:rPr>
              <a:t>after Christ/Forsake it </a:t>
            </a:r>
            <a:r>
              <a:rPr lang="en-US" sz="3600" b="1" i="1" dirty="0" smtClean="0">
                <a:ea typeface="Calibri"/>
                <a:cs typeface="Times New Roman"/>
              </a:rPr>
              <a:t>all</a:t>
            </a:r>
          </a:p>
          <a:p>
            <a:pPr marL="1028700" lvl="1" indent="-571500">
              <a:lnSpc>
                <a:spcPct val="115000"/>
              </a:lnSpc>
              <a:buFont typeface="Arial" panose="020B0604020202020204" pitchFamily="34" charset="0"/>
              <a:buChar char="•"/>
            </a:pPr>
            <a:r>
              <a:rPr lang="en-US" sz="3600" b="1" i="1" dirty="0" smtClean="0">
                <a:ea typeface="Calibri"/>
                <a:cs typeface="Times New Roman"/>
              </a:rPr>
              <a:t>…. </a:t>
            </a:r>
            <a:r>
              <a:rPr lang="en-US" sz="3600" b="1" i="1" dirty="0">
                <a:ea typeface="Calibri"/>
                <a:cs typeface="Times New Roman"/>
              </a:rPr>
              <a:t>come after Me cannot be My </a:t>
            </a:r>
            <a:r>
              <a:rPr lang="en-US" sz="3600" b="1" i="1" dirty="0" smtClean="0">
                <a:ea typeface="Calibri"/>
                <a:cs typeface="Times New Roman"/>
              </a:rPr>
              <a:t>disciple.</a:t>
            </a:r>
          </a:p>
          <a:p>
            <a:pPr marL="1028700" lvl="1" indent="-571500">
              <a:lnSpc>
                <a:spcPct val="115000"/>
              </a:lnSpc>
              <a:buFont typeface="Arial" panose="020B0604020202020204" pitchFamily="34" charset="0"/>
              <a:buChar char="•"/>
            </a:pPr>
            <a:r>
              <a:rPr lang="en-US" sz="3600" b="1" i="1" dirty="0" smtClean="0">
                <a:ea typeface="Calibri"/>
                <a:cs typeface="Times New Roman"/>
              </a:rPr>
              <a:t>So </a:t>
            </a:r>
            <a:r>
              <a:rPr lang="en-US" sz="3600" b="1" i="1" dirty="0">
                <a:ea typeface="Calibri"/>
                <a:cs typeface="Times New Roman"/>
              </a:rPr>
              <a:t>likewise, whoever of you does not forsake all that he has cannot be My </a:t>
            </a:r>
            <a:r>
              <a:rPr lang="en-US" sz="3600" b="1" i="1" dirty="0" smtClean="0">
                <a:ea typeface="Calibri"/>
                <a:cs typeface="Times New Roman"/>
              </a:rPr>
              <a:t>disciple.</a:t>
            </a:r>
          </a:p>
          <a:p>
            <a:pPr marL="1028700" lvl="1" indent="-571500">
              <a:lnSpc>
                <a:spcPct val="115000"/>
              </a:lnSpc>
              <a:buFont typeface="Arial" panose="020B0604020202020204" pitchFamily="34" charset="0"/>
              <a:buChar char="•"/>
            </a:pPr>
            <a:r>
              <a:rPr lang="en-US" sz="3600" b="1" i="1" dirty="0" smtClean="0">
                <a:ea typeface="Calibri"/>
                <a:cs typeface="Times New Roman"/>
              </a:rPr>
              <a:t>Obey </a:t>
            </a:r>
            <a:r>
              <a:rPr lang="en-US" sz="3600" b="1" i="1" dirty="0">
                <a:ea typeface="Calibri"/>
                <a:cs typeface="Times New Roman"/>
              </a:rPr>
              <a:t>his ways </a:t>
            </a:r>
          </a:p>
        </p:txBody>
      </p:sp>
    </p:spTree>
    <p:extLst>
      <p:ext uri="{BB962C8B-B14F-4D97-AF65-F5344CB8AC3E}">
        <p14:creationId xmlns:p14="http://schemas.microsoft.com/office/powerpoint/2010/main" val="20106799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47536"/>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4000" b="1" i="1" dirty="0" smtClean="0">
                <a:ea typeface="Calibri"/>
                <a:cs typeface="Times New Roman"/>
              </a:rPr>
              <a:t>Count </a:t>
            </a:r>
            <a:r>
              <a:rPr lang="en-US" sz="4000" b="1" i="1" dirty="0">
                <a:ea typeface="Calibri"/>
                <a:cs typeface="Times New Roman"/>
              </a:rPr>
              <a:t>the </a:t>
            </a:r>
            <a:r>
              <a:rPr lang="en-US" sz="4000" b="1" i="1" dirty="0" smtClean="0">
                <a:ea typeface="Calibri"/>
                <a:cs typeface="Times New Roman"/>
              </a:rPr>
              <a:t>Cost</a:t>
            </a:r>
          </a:p>
          <a:p>
            <a:pPr marL="1028700" lvl="1" indent="-571500">
              <a:lnSpc>
                <a:spcPct val="115000"/>
              </a:lnSpc>
              <a:buFont typeface="Arial" panose="020B0604020202020204" pitchFamily="34" charset="0"/>
              <a:buChar char="•"/>
            </a:pPr>
            <a:r>
              <a:rPr lang="en-US" sz="4000" b="1" i="1" dirty="0" smtClean="0">
                <a:ea typeface="Calibri"/>
                <a:cs typeface="Times New Roman"/>
              </a:rPr>
              <a:t> </a:t>
            </a:r>
            <a:r>
              <a:rPr lang="en-US" sz="4000" b="1" i="1" dirty="0">
                <a:ea typeface="Calibri"/>
                <a:cs typeface="Times New Roman"/>
              </a:rPr>
              <a:t>For which of you, intending to build a tower, does not sit down first and count the cost, whether he has enough to finish </a:t>
            </a:r>
            <a:r>
              <a:rPr lang="en-US" sz="4000" b="1" i="1" dirty="0" smtClean="0">
                <a:ea typeface="Calibri"/>
                <a:cs typeface="Times New Roman"/>
              </a:rPr>
              <a:t>it</a:t>
            </a:r>
          </a:p>
          <a:p>
            <a:pPr marL="1028700" lvl="1" indent="-571500">
              <a:lnSpc>
                <a:spcPct val="115000"/>
              </a:lnSpc>
              <a:buFont typeface="Arial" panose="020B0604020202020204" pitchFamily="34" charset="0"/>
              <a:buChar char="•"/>
            </a:pPr>
            <a:r>
              <a:rPr lang="en-US" sz="4000" b="1" i="1" dirty="0" smtClean="0">
                <a:ea typeface="Calibri"/>
                <a:cs typeface="Times New Roman"/>
              </a:rPr>
              <a:t>It </a:t>
            </a:r>
            <a:r>
              <a:rPr lang="en-US" sz="4000" b="1" i="1" dirty="0">
                <a:ea typeface="Calibri"/>
                <a:cs typeface="Times New Roman"/>
              </a:rPr>
              <a:t>is a journey, and it will be </a:t>
            </a:r>
            <a:r>
              <a:rPr lang="en-US" sz="4000" b="1" i="1" dirty="0" smtClean="0">
                <a:ea typeface="Calibri"/>
                <a:cs typeface="Times New Roman"/>
              </a:rPr>
              <a:t>costly</a:t>
            </a:r>
            <a:endParaRPr lang="en-US" sz="4000" b="1" i="1" dirty="0">
              <a:ea typeface="Calibri"/>
              <a:cs typeface="Times New Roman"/>
            </a:endParaRPr>
          </a:p>
        </p:txBody>
      </p:sp>
    </p:spTree>
    <p:extLst>
      <p:ext uri="{BB962C8B-B14F-4D97-AF65-F5344CB8AC3E}">
        <p14:creationId xmlns:p14="http://schemas.microsoft.com/office/powerpoint/2010/main" val="310651644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599" y="2514600"/>
            <a:ext cx="7620001" cy="1938992"/>
          </a:xfrm>
          <a:prstGeom prst="rect">
            <a:avLst/>
          </a:prstGeom>
          <a:noFill/>
        </p:spPr>
        <p:txBody>
          <a:bodyPr wrap="square" rtlCol="0">
            <a:spAutoFit/>
          </a:bodyPr>
          <a:lstStyle/>
          <a:p>
            <a:pPr algn="ctr"/>
            <a:r>
              <a:rPr lang="en-US" sz="6000" b="1" dirty="0" smtClean="0"/>
              <a:t>Are you a Biblical Disciple </a:t>
            </a:r>
            <a:endParaRPr lang="en-US" sz="6000" b="1" dirty="0"/>
          </a:p>
        </p:txBody>
      </p:sp>
    </p:spTree>
    <p:extLst>
      <p:ext uri="{BB962C8B-B14F-4D97-AF65-F5344CB8AC3E}">
        <p14:creationId xmlns:p14="http://schemas.microsoft.com/office/powerpoint/2010/main" val="3818837551"/>
      </p:ext>
    </p:extLst>
  </p:cSld>
  <p:clrMapOvr>
    <a:masterClrMapping/>
  </p:clrMapOvr>
  <p:transition/>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TM01859865[[fn=Kilter]]</Template>
  <TotalTime>22</TotalTime>
  <Words>112</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Kilter</vt:lpstr>
      <vt:lpstr>Requirements of Biblical Discipleship Luke 14:25-33</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 of a Learner John 6</dc:title>
  <dc:creator>new pc</dc:creator>
  <cp:lastModifiedBy>new pc</cp:lastModifiedBy>
  <cp:revision>3</cp:revision>
  <dcterms:created xsi:type="dcterms:W3CDTF">2016-01-02T22:06:36Z</dcterms:created>
  <dcterms:modified xsi:type="dcterms:W3CDTF">2016-01-16T18:18:12Z</dcterms:modified>
</cp:coreProperties>
</file>