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5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374836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40019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59235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81379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0F1E71-4B55-42E6-97FB-2E329F91BC28}" type="datetimeFigureOut">
              <a:rPr lang="en-US" smtClean="0"/>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182436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0F1E71-4B55-42E6-97FB-2E329F91BC28}" type="datetimeFigureOut">
              <a:rPr lang="en-US" smtClean="0"/>
              <a:t>3/5/2016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210610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0F1E71-4B55-42E6-97FB-2E329F91BC28}" type="datetimeFigureOut">
              <a:rPr lang="en-US" smtClean="0"/>
              <a:t>3/5/2016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147217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0F1E71-4B55-42E6-97FB-2E329F91BC28}" type="datetimeFigureOut">
              <a:rPr lang="en-US" smtClean="0"/>
              <a:t>3/5/2016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190059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F1E71-4B55-42E6-97FB-2E329F91BC28}" type="datetimeFigureOut">
              <a:rPr lang="en-US" smtClean="0"/>
              <a:t>3/5/2016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73973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F1E71-4B55-42E6-97FB-2E329F91BC28}" type="datetimeFigureOut">
              <a:rPr lang="en-US" smtClean="0"/>
              <a:t>3/5/2016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3612775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F1E71-4B55-42E6-97FB-2E329F91BC28}" type="datetimeFigureOut">
              <a:rPr lang="en-US" smtClean="0"/>
              <a:t>3/5/2016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96158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F1E71-4B55-42E6-97FB-2E329F91BC28}" type="datetimeFigureOut">
              <a:rPr lang="en-US" smtClean="0"/>
              <a:t>3/5/2016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7042F-A0C9-447D-8A6F-9187F00CE052}" type="slidenum">
              <a:rPr lang="en-US" smtClean="0"/>
              <a:t>‹#›</a:t>
            </a:fld>
            <a:endParaRPr lang="en-US"/>
          </a:p>
        </p:txBody>
      </p:sp>
    </p:spTree>
    <p:extLst>
      <p:ext uri="{BB962C8B-B14F-4D97-AF65-F5344CB8AC3E}">
        <p14:creationId xmlns:p14="http://schemas.microsoft.com/office/powerpoint/2010/main" val="1261444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a:bodyPr>
          <a:lstStyle/>
          <a:p>
            <a:pPr>
              <a:lnSpc>
                <a:spcPct val="115000"/>
              </a:lnSpc>
              <a:spcBef>
                <a:spcPts val="0"/>
              </a:spcBef>
              <a:spcAft>
                <a:spcPts val="1000"/>
              </a:spcAft>
            </a:pPr>
            <a:r>
              <a:rPr lang="en-US" sz="6000" b="1" dirty="0" smtClean="0">
                <a:solidFill>
                  <a:schemeClr val="bg1"/>
                </a:solidFill>
                <a:effectLst/>
                <a:latin typeface="Times New Roman"/>
                <a:ea typeface="Calibri"/>
                <a:cs typeface="Times New Roman"/>
              </a:rPr>
              <a:t>The </a:t>
            </a:r>
            <a:r>
              <a:rPr lang="en-US" sz="6000" b="1" dirty="0" smtClean="0">
                <a:solidFill>
                  <a:schemeClr val="bg1"/>
                </a:solidFill>
                <a:effectLst/>
                <a:latin typeface="Times New Roman"/>
                <a:ea typeface="Calibri"/>
                <a:cs typeface="Times New Roman"/>
              </a:rPr>
              <a:t>New Covenant</a:t>
            </a:r>
            <a:endParaRPr lang="en-US" sz="6000" b="1" dirty="0">
              <a:solidFill>
                <a:schemeClr val="bg1"/>
              </a:solidFill>
              <a:ea typeface="Calibri"/>
              <a:cs typeface="Times New Roman"/>
            </a:endParaRPr>
          </a:p>
        </p:txBody>
      </p:sp>
    </p:spTree>
    <p:extLst>
      <p:ext uri="{BB962C8B-B14F-4D97-AF65-F5344CB8AC3E}">
        <p14:creationId xmlns:p14="http://schemas.microsoft.com/office/powerpoint/2010/main" val="145258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Rectangle 2"/>
          <p:cNvSpPr/>
          <p:nvPr/>
        </p:nvSpPr>
        <p:spPr>
          <a:xfrm>
            <a:off x="0" y="848360"/>
            <a:ext cx="9144000" cy="6007157"/>
          </a:xfrm>
          <a:prstGeom prst="rect">
            <a:avLst/>
          </a:prstGeom>
        </p:spPr>
        <p:txBody>
          <a:bodyPr wrap="square">
            <a:spAutoFit/>
          </a:bodyPr>
          <a:lstStyle/>
          <a:p>
            <a:pPr algn="ctr">
              <a:lnSpc>
                <a:spcPct val="115000"/>
              </a:lnSpc>
              <a:spcAft>
                <a:spcPts val="1000"/>
              </a:spcAft>
            </a:pPr>
            <a:r>
              <a:rPr lang="en-US" sz="2800" b="1" dirty="0">
                <a:solidFill>
                  <a:schemeClr val="bg1"/>
                </a:solidFill>
                <a:latin typeface="Times New Roman"/>
                <a:ea typeface="Times New Roman"/>
                <a:cs typeface="Times New Roman"/>
              </a:rPr>
              <a:t>When the hour came, Jesus and his apostles reclined at the table. And he said to them, “I have eagerly desired to eat this Passover with you before I suffer. For I tell you, I will not eat it again until it finds fulfillment in the kingdom of God.” After taking the cup, he gave thanks and said, “Take this and divide it among you. For I tell you I will not drink again from the fruit of the vine until the kingdom of God comes.” And he took bread, gave thanks and broke it, and gave it to them, saying, “This is my body given for you; do this in remembrance of me.” In the same way, after the supper he took the cup, saying, “This cup is the new covenant in my blood, which is poured out for you.</a:t>
            </a:r>
            <a:endParaRPr lang="en-US" sz="2800" b="1" dirty="0">
              <a:solidFill>
                <a:schemeClr val="bg1"/>
              </a:solidFill>
              <a:ea typeface="Calibri"/>
              <a:cs typeface="Times New Roman"/>
            </a:endParaRPr>
          </a:p>
        </p:txBody>
      </p:sp>
    </p:spTree>
    <p:extLst>
      <p:ext uri="{BB962C8B-B14F-4D97-AF65-F5344CB8AC3E}">
        <p14:creationId xmlns:p14="http://schemas.microsoft.com/office/powerpoint/2010/main" val="3437827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0" y="1219200"/>
            <a:ext cx="9144000" cy="9960932"/>
          </a:xfrm>
          <a:prstGeom prst="rect">
            <a:avLst/>
          </a:prstGeom>
        </p:spPr>
        <p:txBody>
          <a:bodyPr wrap="square">
            <a:spAutoFit/>
          </a:bodyPr>
          <a:lstStyle/>
          <a:p>
            <a:pPr marL="342900" marR="0" lvl="0" indent="-342900">
              <a:lnSpc>
                <a:spcPct val="115000"/>
              </a:lnSpc>
              <a:spcBef>
                <a:spcPts val="0"/>
              </a:spcBef>
              <a:spcAft>
                <a:spcPts val="0"/>
              </a:spcAft>
              <a:buFont typeface="Symbol"/>
              <a:buChar char=""/>
            </a:pPr>
            <a:r>
              <a:rPr lang="en-US" sz="4000" dirty="0" smtClean="0">
                <a:solidFill>
                  <a:schemeClr val="bg1"/>
                </a:solidFill>
                <a:latin typeface="Arial Black" panose="020B0A04020102020204" pitchFamily="34" charset="0"/>
                <a:ea typeface="Calibri"/>
                <a:cs typeface="Times New Roman"/>
              </a:rPr>
              <a:t>The </a:t>
            </a:r>
            <a:r>
              <a:rPr lang="en-US" sz="4000" dirty="0">
                <a:solidFill>
                  <a:schemeClr val="bg1"/>
                </a:solidFill>
                <a:latin typeface="Arial Black" panose="020B0A04020102020204" pitchFamily="34" charset="0"/>
                <a:ea typeface="Calibri"/>
                <a:cs typeface="Times New Roman"/>
              </a:rPr>
              <a:t>Lord’s Table is </a:t>
            </a:r>
          </a:p>
          <a:p>
            <a:pPr marL="800100" lvl="1" indent="-342900">
              <a:lnSpc>
                <a:spcPct val="115000"/>
              </a:lnSpc>
              <a:buFont typeface="Symbol"/>
              <a:buChar char=""/>
            </a:pPr>
            <a:r>
              <a:rPr lang="en-US" sz="4000" dirty="0">
                <a:solidFill>
                  <a:schemeClr val="bg1"/>
                </a:solidFill>
                <a:latin typeface="Arial Black" panose="020B0A04020102020204" pitchFamily="34" charset="0"/>
                <a:ea typeface="Calibri"/>
                <a:cs typeface="Times New Roman"/>
              </a:rPr>
              <a:t>	</a:t>
            </a:r>
            <a:r>
              <a:rPr lang="en-US" sz="4000" dirty="0" smtClean="0">
                <a:solidFill>
                  <a:schemeClr val="bg1"/>
                </a:solidFill>
                <a:latin typeface="Arial Black" panose="020B0A04020102020204" pitchFamily="34" charset="0"/>
                <a:ea typeface="Calibri"/>
                <a:cs typeface="Times New Roman"/>
              </a:rPr>
              <a:t>A </a:t>
            </a:r>
            <a:r>
              <a:rPr lang="en-US" sz="4000" dirty="0">
                <a:solidFill>
                  <a:schemeClr val="bg1"/>
                </a:solidFill>
                <a:latin typeface="Arial Black" panose="020B0A04020102020204" pitchFamily="34" charset="0"/>
                <a:ea typeface="Calibri"/>
                <a:cs typeface="Times New Roman"/>
              </a:rPr>
              <a:t>place that cleanses our hearts by faith and sets us free from the judgment and wrath of God.</a:t>
            </a:r>
          </a:p>
          <a:p>
            <a:pPr marL="800100" lvl="1" indent="-342900">
              <a:lnSpc>
                <a:spcPct val="115000"/>
              </a:lnSpc>
              <a:buFont typeface="Symbol"/>
              <a:buChar char=""/>
            </a:pPr>
            <a:r>
              <a:rPr lang="en-US" sz="4000" dirty="0" smtClean="0">
                <a:solidFill>
                  <a:schemeClr val="bg1"/>
                </a:solidFill>
                <a:latin typeface="Arial Black" panose="020B0A04020102020204" pitchFamily="34" charset="0"/>
                <a:ea typeface="Calibri"/>
                <a:cs typeface="Times New Roman"/>
              </a:rPr>
              <a:t>A </a:t>
            </a:r>
            <a:r>
              <a:rPr lang="en-US" sz="4000" dirty="0">
                <a:solidFill>
                  <a:schemeClr val="bg1"/>
                </a:solidFill>
                <a:latin typeface="Arial Black" panose="020B0A04020102020204" pitchFamily="34" charset="0"/>
                <a:ea typeface="Calibri"/>
                <a:cs typeface="Times New Roman"/>
              </a:rPr>
              <a:t>place for healing and for the restoration of all broken relationships</a:t>
            </a:r>
          </a:p>
          <a:p>
            <a:pPr marL="342900" marR="0" lvl="0" indent="-342900">
              <a:lnSpc>
                <a:spcPct val="115000"/>
              </a:lnSpc>
              <a:spcBef>
                <a:spcPts val="0"/>
              </a:spcBef>
              <a:spcAft>
                <a:spcPts val="0"/>
              </a:spcAft>
              <a:buFont typeface="Symbol"/>
              <a:buChar char=""/>
            </a:pPr>
            <a:r>
              <a:rPr lang="en-US" sz="4000" dirty="0">
                <a:solidFill>
                  <a:schemeClr val="bg1"/>
                </a:solidFill>
                <a:latin typeface="Arial Black" panose="020B0A04020102020204" pitchFamily="34" charset="0"/>
                <a:ea typeface="Calibri"/>
                <a:cs typeface="Times New Roman"/>
              </a:rPr>
              <a:t>o	A place to enjoy our fellowship with the Lord and with one another</a:t>
            </a:r>
          </a:p>
          <a:p>
            <a:pPr marL="342900" marR="0" lvl="0" indent="-342900">
              <a:lnSpc>
                <a:spcPct val="115000"/>
              </a:lnSpc>
              <a:spcBef>
                <a:spcPts val="0"/>
              </a:spcBef>
              <a:spcAft>
                <a:spcPts val="0"/>
              </a:spcAft>
              <a:buFont typeface="Symbol"/>
              <a:buChar char=""/>
            </a:pPr>
            <a:r>
              <a:rPr lang="en-US" sz="4000" dirty="0">
                <a:solidFill>
                  <a:schemeClr val="bg1"/>
                </a:solidFill>
                <a:latin typeface="Arial Black" panose="020B0A04020102020204" pitchFamily="34" charset="0"/>
                <a:ea typeface="Calibri"/>
                <a:cs typeface="Times New Roman"/>
              </a:rPr>
              <a:t>o	A place to be strengthened so that we can serve our Lord and </a:t>
            </a:r>
            <a:r>
              <a:rPr lang="en-US" sz="4000" dirty="0" err="1">
                <a:solidFill>
                  <a:schemeClr val="bg1"/>
                </a:solidFill>
                <a:latin typeface="Arial Black" panose="020B0A04020102020204" pitchFamily="34" charset="0"/>
                <a:ea typeface="Calibri"/>
                <a:cs typeface="Times New Roman"/>
              </a:rPr>
              <a:t>Saviour</a:t>
            </a:r>
            <a:r>
              <a:rPr lang="en-US" sz="4000" dirty="0">
                <a:solidFill>
                  <a:schemeClr val="bg1"/>
                </a:solidFill>
                <a:latin typeface="Arial Black" panose="020B0A04020102020204" pitchFamily="34" charset="0"/>
                <a:ea typeface="Calibri"/>
                <a:cs typeface="Times New Roman"/>
              </a:rPr>
              <a:t> Jesus Christ.</a:t>
            </a:r>
            <a:endParaRPr lang="en-US" sz="4000" dirty="0">
              <a:solidFill>
                <a:schemeClr val="bg1"/>
              </a:solidFill>
              <a:latin typeface="Arial Black" panose="020B0A04020102020204" pitchFamily="34" charset="0"/>
              <a:ea typeface="Calibri"/>
              <a:cs typeface="Times New Roman"/>
            </a:endParaRPr>
          </a:p>
        </p:txBody>
      </p:sp>
    </p:spTree>
    <p:extLst>
      <p:ext uri="{BB962C8B-B14F-4D97-AF65-F5344CB8AC3E}">
        <p14:creationId xmlns:p14="http://schemas.microsoft.com/office/powerpoint/2010/main" val="2165503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0" y="2885630"/>
            <a:ext cx="9144000" cy="3618426"/>
          </a:xfrm>
          <a:prstGeom prst="rect">
            <a:avLst/>
          </a:prstGeom>
        </p:spPr>
        <p:txBody>
          <a:bodyPr wrap="square">
            <a:spAutoFit/>
          </a:bodyPr>
          <a:lstStyle/>
          <a:p>
            <a:pPr marL="685800" indent="-685800">
              <a:lnSpc>
                <a:spcPct val="115000"/>
              </a:lnSpc>
              <a:spcAft>
                <a:spcPts val="1000"/>
              </a:spcAft>
              <a:buFont typeface="Arial" panose="020B0604020202020204" pitchFamily="34" charset="0"/>
              <a:buChar char="•"/>
            </a:pPr>
            <a:r>
              <a:rPr lang="en-US" sz="4800" baseline="30000" dirty="0">
                <a:solidFill>
                  <a:schemeClr val="bg1"/>
                </a:solidFill>
                <a:latin typeface="Arial Black" panose="020B0A04020102020204" pitchFamily="34" charset="0"/>
                <a:ea typeface="Calibri"/>
                <a:cs typeface="Times New Roman"/>
              </a:rPr>
              <a:t>A place that cleanses our hearts by faith and sets us free from the judgment and wrath of God.</a:t>
            </a:r>
          </a:p>
          <a:p>
            <a:pPr marL="685800" indent="-685800">
              <a:lnSpc>
                <a:spcPct val="115000"/>
              </a:lnSpc>
              <a:spcAft>
                <a:spcPts val="1000"/>
              </a:spcAft>
              <a:buFont typeface="Arial" panose="020B0604020202020204" pitchFamily="34" charset="0"/>
              <a:buChar char="•"/>
            </a:pPr>
            <a:r>
              <a:rPr lang="en-US" sz="4800" baseline="30000" dirty="0" smtClean="0">
                <a:solidFill>
                  <a:schemeClr val="bg1"/>
                </a:solidFill>
                <a:latin typeface="Arial Black" panose="020B0A04020102020204" pitchFamily="34" charset="0"/>
                <a:ea typeface="Calibri"/>
                <a:cs typeface="Times New Roman"/>
              </a:rPr>
              <a:t>A </a:t>
            </a:r>
            <a:r>
              <a:rPr lang="en-US" sz="4800" baseline="30000" dirty="0">
                <a:solidFill>
                  <a:schemeClr val="bg1"/>
                </a:solidFill>
                <a:latin typeface="Arial Black" panose="020B0A04020102020204" pitchFamily="34" charset="0"/>
                <a:ea typeface="Calibri"/>
                <a:cs typeface="Times New Roman"/>
              </a:rPr>
              <a:t>place for healing and for the restoration of all broken </a:t>
            </a:r>
            <a:r>
              <a:rPr lang="en-US" sz="4800" baseline="30000" dirty="0" smtClean="0">
                <a:solidFill>
                  <a:schemeClr val="bg1"/>
                </a:solidFill>
                <a:latin typeface="Arial Black" panose="020B0A04020102020204" pitchFamily="34" charset="0"/>
                <a:ea typeface="Calibri"/>
                <a:cs typeface="Times New Roman"/>
              </a:rPr>
              <a:t>relationships</a:t>
            </a:r>
            <a:endParaRPr lang="en-US" sz="4800" baseline="30000" dirty="0">
              <a:solidFill>
                <a:schemeClr val="bg1"/>
              </a:solidFill>
              <a:latin typeface="Arial Black" panose="020B0A04020102020204" pitchFamily="34" charset="0"/>
              <a:ea typeface="Calibri"/>
              <a:cs typeface="Times New Roman"/>
            </a:endParaRPr>
          </a:p>
        </p:txBody>
      </p:sp>
    </p:spTree>
    <p:extLst>
      <p:ext uri="{BB962C8B-B14F-4D97-AF65-F5344CB8AC3E}">
        <p14:creationId xmlns:p14="http://schemas.microsoft.com/office/powerpoint/2010/main" val="392944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32657" y="2447562"/>
            <a:ext cx="9144000" cy="4297843"/>
          </a:xfrm>
          <a:prstGeom prst="rect">
            <a:avLst/>
          </a:prstGeom>
        </p:spPr>
        <p:txBody>
          <a:bodyPr wrap="square">
            <a:spAutoFit/>
          </a:bodyPr>
          <a:lstStyle/>
          <a:p>
            <a:pPr marL="342900" marR="0" lvl="0" indent="-342900">
              <a:lnSpc>
                <a:spcPct val="115000"/>
              </a:lnSpc>
              <a:spcBef>
                <a:spcPts val="0"/>
              </a:spcBef>
              <a:spcAft>
                <a:spcPts val="0"/>
              </a:spcAft>
              <a:buFont typeface="Symbol"/>
              <a:buChar char=""/>
            </a:pPr>
            <a:r>
              <a:rPr lang="en-US" sz="4000" dirty="0">
                <a:solidFill>
                  <a:schemeClr val="bg1"/>
                </a:solidFill>
                <a:latin typeface="Arial Black" panose="020B0A04020102020204" pitchFamily="34" charset="0"/>
                <a:ea typeface="Calibri"/>
                <a:cs typeface="Times New Roman"/>
              </a:rPr>
              <a:t>A place to enjoy our fellowship with the Lord and with one another</a:t>
            </a:r>
          </a:p>
          <a:p>
            <a:pPr marL="342900" marR="0" lvl="0" indent="-342900">
              <a:lnSpc>
                <a:spcPct val="115000"/>
              </a:lnSpc>
              <a:spcBef>
                <a:spcPts val="0"/>
              </a:spcBef>
              <a:spcAft>
                <a:spcPts val="0"/>
              </a:spcAft>
              <a:buFont typeface="Symbol"/>
              <a:buChar char=""/>
            </a:pPr>
            <a:r>
              <a:rPr lang="en-US" sz="4000" dirty="0">
                <a:solidFill>
                  <a:schemeClr val="bg1"/>
                </a:solidFill>
                <a:latin typeface="Arial Black" panose="020B0A04020102020204" pitchFamily="34" charset="0"/>
                <a:ea typeface="Calibri"/>
                <a:cs typeface="Times New Roman"/>
              </a:rPr>
              <a:t>o	A place to be strengthened so that we can serve our Lord and </a:t>
            </a:r>
            <a:r>
              <a:rPr lang="en-US" sz="4000" dirty="0" err="1">
                <a:solidFill>
                  <a:schemeClr val="bg1"/>
                </a:solidFill>
                <a:latin typeface="Arial Black" panose="020B0A04020102020204" pitchFamily="34" charset="0"/>
                <a:ea typeface="Calibri"/>
                <a:cs typeface="Times New Roman"/>
              </a:rPr>
              <a:t>Saviour</a:t>
            </a:r>
            <a:r>
              <a:rPr lang="en-US" sz="4000" dirty="0">
                <a:solidFill>
                  <a:schemeClr val="bg1"/>
                </a:solidFill>
                <a:latin typeface="Arial Black" panose="020B0A04020102020204" pitchFamily="34" charset="0"/>
                <a:ea typeface="Calibri"/>
                <a:cs typeface="Times New Roman"/>
              </a:rPr>
              <a:t> Jesus Christ.</a:t>
            </a:r>
            <a:endParaRPr lang="en-US" sz="4000" dirty="0">
              <a:solidFill>
                <a:schemeClr val="bg1"/>
              </a:solidFill>
              <a:latin typeface="Arial Black" panose="020B0A04020102020204" pitchFamily="34" charset="0"/>
              <a:ea typeface="Calibri"/>
              <a:cs typeface="Times New Roman"/>
            </a:endParaRPr>
          </a:p>
        </p:txBody>
      </p:sp>
    </p:spTree>
    <p:extLst>
      <p:ext uri="{BB962C8B-B14F-4D97-AF65-F5344CB8AC3E}">
        <p14:creationId xmlns:p14="http://schemas.microsoft.com/office/powerpoint/2010/main" val="2868482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184</Words>
  <Application>Microsoft Office PowerPoint</Application>
  <PresentationFormat>On-screen Show (4:3)</PresentationFormat>
  <Paragraphs>11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pc</dc:creator>
  <cp:lastModifiedBy>new pc</cp:lastModifiedBy>
  <cp:revision>3</cp:revision>
  <dcterms:created xsi:type="dcterms:W3CDTF">2016-02-28T02:03:01Z</dcterms:created>
  <dcterms:modified xsi:type="dcterms:W3CDTF">2016-03-05T21:15:19Z</dcterms:modified>
</cp:coreProperties>
</file>