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59" r:id="rId5"/>
    <p:sldId id="257"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374836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40019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59235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81379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0F1E71-4B55-42E6-97FB-2E329F91BC28}"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182436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0F1E71-4B55-42E6-97FB-2E329F91BC28}"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210610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0F1E71-4B55-42E6-97FB-2E329F91BC28}" type="datetimeFigureOut">
              <a:rPr lang="en-US" smtClean="0"/>
              <a:t>3/19/2016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147217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0F1E71-4B55-42E6-97FB-2E329F91BC28}" type="datetimeFigureOut">
              <a:rPr lang="en-US" smtClean="0"/>
              <a:t>3/19/2016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190059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F1E71-4B55-42E6-97FB-2E329F91BC28}" type="datetimeFigureOut">
              <a:rPr lang="en-US" smtClean="0"/>
              <a:t>3/19/2016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73973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F1E71-4B55-42E6-97FB-2E329F91BC28}"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3612775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F1E71-4B55-42E6-97FB-2E329F91BC28}"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96158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F1E71-4B55-42E6-97FB-2E329F91BC28}" type="datetimeFigureOut">
              <a:rPr lang="en-US" smtClean="0"/>
              <a:t>3/19/2016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7042F-A0C9-447D-8A6F-9187F00CE052}" type="slidenum">
              <a:rPr lang="en-US" smtClean="0"/>
              <a:t>‹#›</a:t>
            </a:fld>
            <a:endParaRPr lang="en-US"/>
          </a:p>
        </p:txBody>
      </p:sp>
    </p:spTree>
    <p:extLst>
      <p:ext uri="{BB962C8B-B14F-4D97-AF65-F5344CB8AC3E}">
        <p14:creationId xmlns:p14="http://schemas.microsoft.com/office/powerpoint/2010/main" val="1261444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pPr>
              <a:lnSpc>
                <a:spcPct val="115000"/>
              </a:lnSpc>
              <a:spcBef>
                <a:spcPts val="0"/>
              </a:spcBef>
              <a:spcAft>
                <a:spcPts val="1000"/>
              </a:spcAft>
            </a:pPr>
            <a:r>
              <a:rPr lang="en-US" sz="6000" b="1" dirty="0" smtClean="0">
                <a:solidFill>
                  <a:schemeClr val="bg1"/>
                </a:solidFill>
                <a:effectLst/>
                <a:latin typeface="Times New Roman"/>
                <a:ea typeface="Calibri"/>
                <a:cs typeface="Times New Roman"/>
              </a:rPr>
              <a:t>The </a:t>
            </a:r>
            <a:r>
              <a:rPr lang="en-US" sz="6000" b="1" dirty="0" smtClean="0">
                <a:solidFill>
                  <a:schemeClr val="bg1"/>
                </a:solidFill>
                <a:latin typeface="Times New Roman"/>
                <a:ea typeface="Calibri"/>
                <a:cs typeface="Times New Roman"/>
              </a:rPr>
              <a:t>Road to the Cross</a:t>
            </a:r>
            <a:endParaRPr lang="en-US" sz="6000" b="1" dirty="0">
              <a:solidFill>
                <a:schemeClr val="bg1"/>
              </a:solidFill>
              <a:ea typeface="Calibri"/>
              <a:cs typeface="Times New Roman"/>
            </a:endParaRPr>
          </a:p>
        </p:txBody>
      </p:sp>
    </p:spTree>
    <p:extLst>
      <p:ext uri="{BB962C8B-B14F-4D97-AF65-F5344CB8AC3E}">
        <p14:creationId xmlns:p14="http://schemas.microsoft.com/office/powerpoint/2010/main" val="145258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223242"/>
          </a:xfrm>
          <a:prstGeom prst="rect">
            <a:avLst/>
          </a:prstGeom>
        </p:spPr>
        <p:txBody>
          <a:bodyPr wrap="square">
            <a:spAutoFit/>
          </a:bodyPr>
          <a:lstStyle/>
          <a:p>
            <a:pPr algn="ctr">
              <a:lnSpc>
                <a:spcPct val="115000"/>
              </a:lnSpc>
            </a:pPr>
            <a:r>
              <a:rPr lang="en-US" sz="4800" b="1" dirty="0">
                <a:ea typeface="Calibri"/>
                <a:cs typeface="Times New Roman"/>
              </a:rPr>
              <a:t>Connect verse for the week.</a:t>
            </a:r>
          </a:p>
          <a:p>
            <a:pPr algn="ctr">
              <a:lnSpc>
                <a:spcPct val="115000"/>
              </a:lnSpc>
            </a:pPr>
            <a:r>
              <a:rPr lang="en-US" sz="4800" b="1" dirty="0">
                <a:ea typeface="Calibri"/>
                <a:cs typeface="Times New Roman"/>
              </a:rPr>
              <a:t>John 12:13</a:t>
            </a:r>
          </a:p>
          <a:p>
            <a:pPr algn="ctr"/>
            <a:r>
              <a:rPr lang="en-US" sz="4800" b="1" dirty="0">
                <a:ea typeface="Calibri"/>
                <a:cs typeface="Times New Roman"/>
              </a:rPr>
              <a:t>They took branches of palm trees and went out to meet Him, and cried out: “Hosanna!</a:t>
            </a:r>
            <a:br>
              <a:rPr lang="en-US" sz="4800" b="1" dirty="0">
                <a:ea typeface="Calibri"/>
                <a:cs typeface="Times New Roman"/>
              </a:rPr>
            </a:br>
            <a:r>
              <a:rPr lang="en-US" sz="4800" b="1" dirty="0">
                <a:ea typeface="Calibri"/>
                <a:cs typeface="Times New Roman"/>
              </a:rPr>
              <a:t>‘Blessed </a:t>
            </a:r>
            <a:r>
              <a:rPr lang="en-US" sz="4800" b="1" i="1" dirty="0">
                <a:ea typeface="Calibri"/>
                <a:cs typeface="Times New Roman"/>
              </a:rPr>
              <a:t>is</a:t>
            </a:r>
            <a:r>
              <a:rPr lang="en-US" sz="4800" b="1" dirty="0">
                <a:ea typeface="Calibri"/>
                <a:cs typeface="Times New Roman"/>
              </a:rPr>
              <a:t> He who comes in the name of the Lord!’ The King of Israel!”</a:t>
            </a:r>
            <a:endParaRPr lang="en-US" sz="4800" b="1" dirty="0"/>
          </a:p>
        </p:txBody>
      </p:sp>
    </p:spTree>
    <p:extLst>
      <p:ext uri="{BB962C8B-B14F-4D97-AF65-F5344CB8AC3E}">
        <p14:creationId xmlns:p14="http://schemas.microsoft.com/office/powerpoint/2010/main" val="114646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0" y="2262157"/>
            <a:ext cx="9144000" cy="4524315"/>
          </a:xfrm>
          <a:prstGeom prst="rect">
            <a:avLst/>
          </a:prstGeom>
        </p:spPr>
        <p:txBody>
          <a:bodyPr wrap="square">
            <a:spAutoFit/>
          </a:bodyPr>
          <a:lstStyle/>
          <a:p>
            <a:pPr lvl="0"/>
            <a:r>
              <a:rPr lang="en-US" sz="3600" b="1" dirty="0">
                <a:solidFill>
                  <a:schemeClr val="bg1"/>
                </a:solidFill>
                <a:latin typeface="Arial Black" panose="020B0A04020102020204" pitchFamily="34" charset="0"/>
              </a:rPr>
              <a:t>The Result was Realized</a:t>
            </a:r>
            <a:endParaRPr lang="en-US" sz="3600" dirty="0">
              <a:solidFill>
                <a:schemeClr val="bg1"/>
              </a:solidFill>
              <a:latin typeface="Arial Black" panose="020B0A04020102020204" pitchFamily="34" charset="0"/>
            </a:endParaRPr>
          </a:p>
          <a:p>
            <a:pPr lvl="1"/>
            <a:r>
              <a:rPr lang="en-US" sz="2800" dirty="0">
                <a:solidFill>
                  <a:schemeClr val="bg1"/>
                </a:solidFill>
                <a:latin typeface="Arial Black" panose="020B0A04020102020204" pitchFamily="34" charset="0"/>
              </a:rPr>
              <a:t>Matthew 16: 21</a:t>
            </a:r>
          </a:p>
          <a:p>
            <a:pPr lvl="2"/>
            <a:r>
              <a:rPr lang="en-US" sz="2800" dirty="0">
                <a:solidFill>
                  <a:schemeClr val="bg1"/>
                </a:solidFill>
                <a:latin typeface="Arial Black" panose="020B0A04020102020204" pitchFamily="34" charset="0"/>
              </a:rPr>
              <a:t>From then on Jesus began to tell his disciples plainly that it was necessary for him to go to Jerusalem, and that he would suffer many terrible things at the hands of the elders, the leading priests, and the teachers of religious law. He would be killed, but on the third day he would be raised from the dead.</a:t>
            </a:r>
          </a:p>
        </p:txBody>
      </p:sp>
    </p:spTree>
    <p:extLst>
      <p:ext uri="{BB962C8B-B14F-4D97-AF65-F5344CB8AC3E}">
        <p14:creationId xmlns:p14="http://schemas.microsoft.com/office/powerpoint/2010/main" val="3437827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10886" y="1981200"/>
            <a:ext cx="9144000" cy="5159874"/>
          </a:xfrm>
          <a:prstGeom prst="rect">
            <a:avLst/>
          </a:prstGeom>
        </p:spPr>
        <p:txBody>
          <a:bodyPr wrap="square">
            <a:spAutoFit/>
          </a:bodyPr>
          <a:lstStyle/>
          <a:p>
            <a:pPr marR="0" lvl="0">
              <a:lnSpc>
                <a:spcPct val="115000"/>
              </a:lnSpc>
              <a:spcBef>
                <a:spcPts val="0"/>
              </a:spcBef>
              <a:spcAft>
                <a:spcPts val="0"/>
              </a:spcAft>
            </a:pPr>
            <a:r>
              <a:rPr lang="en-US" sz="4000" dirty="0" smtClean="0">
                <a:solidFill>
                  <a:schemeClr val="bg1"/>
                </a:solidFill>
                <a:latin typeface="Arial Black" panose="020B0A04020102020204" pitchFamily="34" charset="0"/>
                <a:ea typeface="Calibri"/>
                <a:cs typeface="Times New Roman"/>
              </a:rPr>
              <a:t>The </a:t>
            </a:r>
            <a:r>
              <a:rPr lang="en-US" sz="4000" dirty="0">
                <a:solidFill>
                  <a:schemeClr val="bg1"/>
                </a:solidFill>
                <a:latin typeface="Arial Black" panose="020B0A04020102020204" pitchFamily="34" charset="0"/>
                <a:ea typeface="Calibri"/>
                <a:cs typeface="Times New Roman"/>
              </a:rPr>
              <a:t>Praise was Pure</a:t>
            </a:r>
          </a:p>
          <a:p>
            <a:pPr marR="0" lvl="0">
              <a:lnSpc>
                <a:spcPct val="115000"/>
              </a:lnSpc>
              <a:spcBef>
                <a:spcPts val="0"/>
              </a:spcBef>
              <a:spcAft>
                <a:spcPts val="0"/>
              </a:spcAft>
            </a:pPr>
            <a:r>
              <a:rPr lang="en-US" sz="4000" dirty="0">
                <a:solidFill>
                  <a:schemeClr val="bg1"/>
                </a:solidFill>
                <a:latin typeface="Arial Black" panose="020B0A04020102020204" pitchFamily="34" charset="0"/>
                <a:ea typeface="Calibri"/>
                <a:cs typeface="Times New Roman"/>
              </a:rPr>
              <a:t>o	</a:t>
            </a:r>
            <a:r>
              <a:rPr lang="en-US" sz="3600" dirty="0">
                <a:solidFill>
                  <a:schemeClr val="bg1"/>
                </a:solidFill>
                <a:latin typeface="Arial Black" panose="020B0A04020102020204" pitchFamily="34" charset="0"/>
                <a:ea typeface="Calibri"/>
                <a:cs typeface="Times New Roman"/>
              </a:rPr>
              <a:t>John 12:13 They took branches of palm trees and went out to meet Him, and cried out: “Hosanna!</a:t>
            </a:r>
          </a:p>
          <a:p>
            <a:pPr marR="0" lvl="0">
              <a:lnSpc>
                <a:spcPct val="115000"/>
              </a:lnSpc>
              <a:spcBef>
                <a:spcPts val="0"/>
              </a:spcBef>
              <a:spcAft>
                <a:spcPts val="0"/>
              </a:spcAft>
            </a:pPr>
            <a:r>
              <a:rPr lang="en-US" sz="3600" dirty="0">
                <a:solidFill>
                  <a:schemeClr val="bg1"/>
                </a:solidFill>
                <a:latin typeface="Arial Black" panose="020B0A04020102020204" pitchFamily="34" charset="0"/>
                <a:ea typeface="Calibri"/>
                <a:cs typeface="Times New Roman"/>
              </a:rPr>
              <a:t>‘Blessed is He who comes in the name of the Lord!’ The King of Israel!”</a:t>
            </a:r>
          </a:p>
          <a:p>
            <a:pPr marR="0" lvl="0">
              <a:lnSpc>
                <a:spcPct val="115000"/>
              </a:lnSpc>
              <a:spcBef>
                <a:spcPts val="0"/>
              </a:spcBef>
              <a:spcAft>
                <a:spcPts val="0"/>
              </a:spcAft>
            </a:pPr>
            <a:endParaRPr lang="en-US" sz="2800" dirty="0">
              <a:solidFill>
                <a:schemeClr val="bg1"/>
              </a:solidFill>
              <a:latin typeface="Arial Black" panose="020B0A04020102020204" pitchFamily="34" charset="0"/>
              <a:ea typeface="Calibri"/>
              <a:cs typeface="Times New Roman"/>
            </a:endParaRPr>
          </a:p>
        </p:txBody>
      </p:sp>
    </p:spTree>
    <p:extLst>
      <p:ext uri="{BB962C8B-B14F-4D97-AF65-F5344CB8AC3E}">
        <p14:creationId xmlns:p14="http://schemas.microsoft.com/office/powerpoint/2010/main" val="2165503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0" y="2885630"/>
            <a:ext cx="9144000" cy="5020862"/>
          </a:xfrm>
          <a:prstGeom prst="rect">
            <a:avLst/>
          </a:prstGeom>
        </p:spPr>
        <p:txBody>
          <a:bodyPr wrap="square">
            <a:spAutoFit/>
          </a:bodyPr>
          <a:lstStyle/>
          <a:p>
            <a:pPr>
              <a:lnSpc>
                <a:spcPct val="115000"/>
              </a:lnSpc>
              <a:spcAft>
                <a:spcPts val="1000"/>
              </a:spcAft>
            </a:pPr>
            <a:r>
              <a:rPr lang="en-US" sz="3600" dirty="0" smtClean="0">
                <a:solidFill>
                  <a:schemeClr val="bg1"/>
                </a:solidFill>
                <a:latin typeface="Arial Black" panose="020B0A04020102020204" pitchFamily="34" charset="0"/>
                <a:ea typeface="Calibri"/>
                <a:cs typeface="Times New Roman"/>
              </a:rPr>
              <a:t>The </a:t>
            </a:r>
            <a:r>
              <a:rPr lang="en-US" sz="3600" dirty="0">
                <a:solidFill>
                  <a:schemeClr val="bg1"/>
                </a:solidFill>
                <a:latin typeface="Arial Black" panose="020B0A04020102020204" pitchFamily="34" charset="0"/>
                <a:ea typeface="Calibri"/>
                <a:cs typeface="Times New Roman"/>
              </a:rPr>
              <a:t>Religious were Real Worried</a:t>
            </a:r>
          </a:p>
          <a:p>
            <a:pPr>
              <a:lnSpc>
                <a:spcPct val="115000"/>
              </a:lnSpc>
              <a:spcAft>
                <a:spcPts val="1000"/>
              </a:spcAft>
            </a:pPr>
            <a:r>
              <a:rPr lang="en-US" sz="3600" dirty="0" smtClean="0">
                <a:solidFill>
                  <a:schemeClr val="bg1"/>
                </a:solidFill>
                <a:latin typeface="Arial Black" panose="020B0A04020102020204" pitchFamily="34" charset="0"/>
                <a:ea typeface="Calibri"/>
                <a:cs typeface="Times New Roman"/>
              </a:rPr>
              <a:t>John </a:t>
            </a:r>
            <a:r>
              <a:rPr lang="en-US" sz="3600" dirty="0">
                <a:solidFill>
                  <a:schemeClr val="bg1"/>
                </a:solidFill>
                <a:latin typeface="Arial Black" panose="020B0A04020102020204" pitchFamily="34" charset="0"/>
                <a:ea typeface="Calibri"/>
                <a:cs typeface="Times New Roman"/>
              </a:rPr>
              <a:t>11:19 The Pharisees therefore said among themselves, “You see that you are accomplishing nothing. Look, the world has gone after Him!”</a:t>
            </a:r>
          </a:p>
          <a:p>
            <a:pPr>
              <a:lnSpc>
                <a:spcPct val="115000"/>
              </a:lnSpc>
              <a:spcAft>
                <a:spcPts val="1000"/>
              </a:spcAft>
            </a:pPr>
            <a:endParaRPr lang="en-US" sz="48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92944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10886" y="2390110"/>
            <a:ext cx="9144000" cy="4876720"/>
          </a:xfrm>
          <a:prstGeom prst="rect">
            <a:avLst/>
          </a:prstGeom>
        </p:spPr>
        <p:txBody>
          <a:bodyPr wrap="square">
            <a:spAutoFit/>
          </a:bodyPr>
          <a:lstStyle/>
          <a:p>
            <a:pPr marR="0" lvl="0">
              <a:lnSpc>
                <a:spcPct val="115000"/>
              </a:lnSpc>
              <a:spcBef>
                <a:spcPts val="0"/>
              </a:spcBef>
              <a:spcAft>
                <a:spcPts val="0"/>
              </a:spcAft>
            </a:pPr>
            <a:r>
              <a:rPr lang="en-US" sz="4800" dirty="0" smtClean="0">
                <a:solidFill>
                  <a:schemeClr val="bg1"/>
                </a:solidFill>
                <a:latin typeface="Arial Black" panose="020B0A04020102020204" pitchFamily="34" charset="0"/>
                <a:ea typeface="Calibri"/>
                <a:cs typeface="Times New Roman"/>
              </a:rPr>
              <a:t>The </a:t>
            </a:r>
            <a:r>
              <a:rPr lang="en-US" sz="4800" dirty="0">
                <a:solidFill>
                  <a:schemeClr val="bg1"/>
                </a:solidFill>
                <a:latin typeface="Arial Black" panose="020B0A04020102020204" pitchFamily="34" charset="0"/>
                <a:ea typeface="Calibri"/>
                <a:cs typeface="Times New Roman"/>
              </a:rPr>
              <a:t>Relationship was Real</a:t>
            </a:r>
          </a:p>
          <a:p>
            <a:pPr marR="0" lvl="0">
              <a:lnSpc>
                <a:spcPct val="115000"/>
              </a:lnSpc>
              <a:spcBef>
                <a:spcPts val="0"/>
              </a:spcBef>
              <a:spcAft>
                <a:spcPts val="0"/>
              </a:spcAft>
            </a:pPr>
            <a:r>
              <a:rPr lang="en-US" sz="2800" dirty="0" smtClean="0">
                <a:solidFill>
                  <a:schemeClr val="bg1"/>
                </a:solidFill>
                <a:latin typeface="Arial Black" panose="020B0A04020102020204" pitchFamily="34" charset="0"/>
                <a:ea typeface="Calibri"/>
                <a:cs typeface="Times New Roman"/>
              </a:rPr>
              <a:t>John </a:t>
            </a:r>
            <a:r>
              <a:rPr lang="en-US" sz="2800" dirty="0">
                <a:solidFill>
                  <a:schemeClr val="bg1"/>
                </a:solidFill>
                <a:latin typeface="Arial Black" panose="020B0A04020102020204" pitchFamily="34" charset="0"/>
                <a:ea typeface="Calibri"/>
                <a:cs typeface="Times New Roman"/>
              </a:rPr>
              <a:t>11:30-33 Jesus answered and said, “This voice did not come because of Me, but for your sake. Now is the judgment of this world; now the ruler of this world will be cast out.  And I, if I am lifted up from the earth, will draw all peoples to Myself.”  This He said, signifying by what death He would die.</a:t>
            </a:r>
          </a:p>
          <a:p>
            <a:pPr marR="0" lvl="0">
              <a:lnSpc>
                <a:spcPct val="115000"/>
              </a:lnSpc>
              <a:spcBef>
                <a:spcPts val="0"/>
              </a:spcBef>
              <a:spcAft>
                <a:spcPts val="0"/>
              </a:spcAft>
            </a:pPr>
            <a:endParaRPr lang="en-US" sz="28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4150447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219</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pc</dc:creator>
  <cp:lastModifiedBy>new pc</cp:lastModifiedBy>
  <cp:revision>6</cp:revision>
  <dcterms:created xsi:type="dcterms:W3CDTF">2016-02-28T02:03:01Z</dcterms:created>
  <dcterms:modified xsi:type="dcterms:W3CDTF">2016-03-19T23:06:07Z</dcterms:modified>
</cp:coreProperties>
</file>