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374836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40019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59235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F1E71-4B55-42E6-97FB-2E329F91BC2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813790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0F1E71-4B55-42E6-97FB-2E329F91BC28}" type="datetimeFigureOut">
              <a:rPr lang="en-US" smtClean="0"/>
              <a:t>3/26/2016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182436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0F1E71-4B55-42E6-97FB-2E329F91BC28}" type="datetimeFigureOut">
              <a:rPr lang="en-US" smtClean="0"/>
              <a:t>3/26/2016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210610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0F1E71-4B55-42E6-97FB-2E329F91BC28}" type="datetimeFigureOut">
              <a:rPr lang="en-US" smtClean="0"/>
              <a:t>3/26/2016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147217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0F1E71-4B55-42E6-97FB-2E329F91BC28}" type="datetimeFigureOut">
              <a:rPr lang="en-US" smtClean="0"/>
              <a:t>3/26/2016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190059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F1E71-4B55-42E6-97FB-2E329F91BC28}" type="datetimeFigureOut">
              <a:rPr lang="en-US" smtClean="0"/>
              <a:t>3/26/2016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473973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F1E71-4B55-42E6-97FB-2E329F91BC28}" type="datetimeFigureOut">
              <a:rPr lang="en-US" smtClean="0"/>
              <a:t>3/26/2016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3612775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0F1E71-4B55-42E6-97FB-2E329F91BC28}" type="datetimeFigureOut">
              <a:rPr lang="en-US" smtClean="0"/>
              <a:t>3/26/2016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7042F-A0C9-447D-8A6F-9187F00CE052}" type="slidenum">
              <a:rPr lang="en-US" smtClean="0"/>
              <a:t>‹#›</a:t>
            </a:fld>
            <a:endParaRPr lang="en-US"/>
          </a:p>
        </p:txBody>
      </p:sp>
    </p:spTree>
    <p:extLst>
      <p:ext uri="{BB962C8B-B14F-4D97-AF65-F5344CB8AC3E}">
        <p14:creationId xmlns:p14="http://schemas.microsoft.com/office/powerpoint/2010/main" val="96158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F1E71-4B55-42E6-97FB-2E329F91BC28}" type="datetimeFigureOut">
              <a:rPr lang="en-US" smtClean="0"/>
              <a:t>3/26/2016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7042F-A0C9-447D-8A6F-9187F00CE052}" type="slidenum">
              <a:rPr lang="en-US" smtClean="0"/>
              <a:t>‹#›</a:t>
            </a:fld>
            <a:endParaRPr lang="en-US"/>
          </a:p>
        </p:txBody>
      </p:sp>
    </p:spTree>
    <p:extLst>
      <p:ext uri="{BB962C8B-B14F-4D97-AF65-F5344CB8AC3E}">
        <p14:creationId xmlns:p14="http://schemas.microsoft.com/office/powerpoint/2010/main" val="1261444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a:bodyPr>
          <a:lstStyle/>
          <a:p>
            <a:pPr>
              <a:lnSpc>
                <a:spcPct val="115000"/>
              </a:lnSpc>
              <a:spcBef>
                <a:spcPts val="0"/>
              </a:spcBef>
              <a:spcAft>
                <a:spcPts val="1000"/>
              </a:spcAft>
            </a:pPr>
            <a:r>
              <a:rPr lang="en-US" sz="6000" b="1" dirty="0" smtClean="0">
                <a:solidFill>
                  <a:schemeClr val="bg1"/>
                </a:solidFill>
                <a:effectLst/>
                <a:latin typeface="Times New Roman"/>
                <a:ea typeface="Calibri"/>
                <a:cs typeface="Times New Roman"/>
              </a:rPr>
              <a:t>The Cross </a:t>
            </a:r>
            <a:r>
              <a:rPr lang="en-US" sz="6000" b="1" dirty="0" smtClean="0">
                <a:solidFill>
                  <a:schemeClr val="bg1"/>
                </a:solidFill>
                <a:latin typeface="Times New Roman"/>
                <a:ea typeface="Calibri"/>
                <a:cs typeface="Times New Roman"/>
              </a:rPr>
              <a:t>Defeated</a:t>
            </a:r>
            <a:endParaRPr lang="en-US" sz="6000" b="1" dirty="0">
              <a:solidFill>
                <a:schemeClr val="bg1"/>
              </a:solidFill>
              <a:ea typeface="Calibri"/>
              <a:cs typeface="Times New Roman"/>
            </a:endParaRPr>
          </a:p>
        </p:txBody>
      </p:sp>
    </p:spTree>
    <p:extLst>
      <p:ext uri="{BB962C8B-B14F-4D97-AF65-F5344CB8AC3E}">
        <p14:creationId xmlns:p14="http://schemas.microsoft.com/office/powerpoint/2010/main" val="145258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Rectangle 2"/>
          <p:cNvSpPr/>
          <p:nvPr/>
        </p:nvSpPr>
        <p:spPr>
          <a:xfrm>
            <a:off x="0" y="3072348"/>
            <a:ext cx="9144000" cy="3785652"/>
          </a:xfrm>
          <a:prstGeom prst="rect">
            <a:avLst/>
          </a:prstGeom>
        </p:spPr>
        <p:txBody>
          <a:bodyPr wrap="square">
            <a:spAutoFit/>
          </a:bodyPr>
          <a:lstStyle/>
          <a:p>
            <a:pPr marL="571500" indent="-571500">
              <a:buFont typeface="Arial" panose="020B0604020202020204" pitchFamily="34" charset="0"/>
              <a:buChar char="•"/>
            </a:pPr>
            <a:r>
              <a:rPr lang="en-US" sz="4000" dirty="0" smtClean="0">
                <a:solidFill>
                  <a:schemeClr val="bg1"/>
                </a:solidFill>
                <a:latin typeface="Arial Black" panose="020B0A04020102020204" pitchFamily="34" charset="0"/>
              </a:rPr>
              <a:t>Prepare- </a:t>
            </a:r>
            <a:r>
              <a:rPr lang="en-US" sz="4000" dirty="0">
                <a:solidFill>
                  <a:schemeClr val="bg1"/>
                </a:solidFill>
                <a:latin typeface="Arial Black" panose="020B0A04020102020204" pitchFamily="34" charset="0"/>
              </a:rPr>
              <a:t>Verse </a:t>
            </a:r>
            <a:r>
              <a:rPr lang="en-US" sz="4000" dirty="0" smtClean="0">
                <a:solidFill>
                  <a:schemeClr val="bg1"/>
                </a:solidFill>
                <a:latin typeface="Arial Black" panose="020B0A04020102020204" pitchFamily="34" charset="0"/>
              </a:rPr>
              <a:t>1</a:t>
            </a:r>
          </a:p>
          <a:p>
            <a:pPr marL="1028700" lvl="1" indent="-571500">
              <a:buFont typeface="Arial" panose="020B0604020202020204" pitchFamily="34" charset="0"/>
              <a:buChar char="•"/>
            </a:pPr>
            <a:r>
              <a:rPr lang="en-US" sz="4000" dirty="0" smtClean="0">
                <a:solidFill>
                  <a:schemeClr val="bg1"/>
                </a:solidFill>
                <a:latin typeface="Arial Black" panose="020B0A04020102020204" pitchFamily="34" charset="0"/>
              </a:rPr>
              <a:t>But </a:t>
            </a:r>
            <a:r>
              <a:rPr lang="en-US" sz="4000" dirty="0">
                <a:solidFill>
                  <a:schemeClr val="bg1"/>
                </a:solidFill>
                <a:latin typeface="Arial Black" panose="020B0A04020102020204" pitchFamily="34" charset="0"/>
              </a:rPr>
              <a:t>very early on Sunday morning the women went to the tomb, taking the spices they had prepared.</a:t>
            </a:r>
          </a:p>
          <a:p>
            <a:endParaRPr lang="en-US" sz="40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437827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0" y="3073773"/>
            <a:ext cx="9144000" cy="3773341"/>
          </a:xfrm>
          <a:prstGeom prst="rect">
            <a:avLst/>
          </a:prstGeom>
        </p:spPr>
        <p:txBody>
          <a:bodyPr wrap="square">
            <a:spAutoFit/>
          </a:bodyPr>
          <a:lstStyle/>
          <a:p>
            <a:pPr marL="571500" marR="0" lvl="0" indent="-571500">
              <a:lnSpc>
                <a:spcPct val="115000"/>
              </a:lnSpc>
              <a:spcBef>
                <a:spcPts val="0"/>
              </a:spcBef>
              <a:spcAft>
                <a:spcPts val="0"/>
              </a:spcAft>
              <a:buFont typeface="Arial" panose="020B0604020202020204" pitchFamily="34" charset="0"/>
              <a:buChar char="•"/>
            </a:pPr>
            <a:r>
              <a:rPr lang="en-US" sz="4000" dirty="0" smtClean="0">
                <a:solidFill>
                  <a:schemeClr val="bg1"/>
                </a:solidFill>
                <a:latin typeface="Arial Black" panose="020B0A04020102020204" pitchFamily="34" charset="0"/>
                <a:ea typeface="Calibri"/>
                <a:cs typeface="Times New Roman"/>
              </a:rPr>
              <a:t>Puzzled </a:t>
            </a:r>
            <a:r>
              <a:rPr lang="en-US" sz="4000" dirty="0">
                <a:solidFill>
                  <a:schemeClr val="bg1"/>
                </a:solidFill>
                <a:latin typeface="Arial Black" panose="020B0A04020102020204" pitchFamily="34" charset="0"/>
                <a:ea typeface="Calibri"/>
                <a:cs typeface="Times New Roman"/>
              </a:rPr>
              <a:t>– Verses </a:t>
            </a:r>
            <a:r>
              <a:rPr lang="en-US" sz="4000" dirty="0" smtClean="0">
                <a:solidFill>
                  <a:schemeClr val="bg1"/>
                </a:solidFill>
                <a:latin typeface="Arial Black" panose="020B0A04020102020204" pitchFamily="34" charset="0"/>
                <a:ea typeface="Calibri"/>
                <a:cs typeface="Times New Roman"/>
              </a:rPr>
              <a:t>2-4</a:t>
            </a:r>
          </a:p>
          <a:p>
            <a:pPr marL="1028700" lvl="1" indent="-571500">
              <a:lnSpc>
                <a:spcPct val="115000"/>
              </a:lnSpc>
              <a:buFont typeface="Arial" panose="020B0604020202020204" pitchFamily="34" charset="0"/>
              <a:buChar char="•"/>
            </a:pPr>
            <a:r>
              <a:rPr lang="en-US" sz="2400" dirty="0" smtClean="0">
                <a:solidFill>
                  <a:schemeClr val="bg1"/>
                </a:solidFill>
                <a:latin typeface="Arial Black" panose="020B0A04020102020204" pitchFamily="34" charset="0"/>
                <a:ea typeface="Calibri"/>
                <a:cs typeface="Times New Roman"/>
              </a:rPr>
              <a:t>They </a:t>
            </a:r>
            <a:r>
              <a:rPr lang="en-US" sz="2400" dirty="0">
                <a:solidFill>
                  <a:schemeClr val="bg1"/>
                </a:solidFill>
                <a:latin typeface="Arial Black" panose="020B0A04020102020204" pitchFamily="34" charset="0"/>
                <a:ea typeface="Calibri"/>
                <a:cs typeface="Times New Roman"/>
              </a:rPr>
              <a:t>found that the stone had been rolled away from the entrance. </a:t>
            </a:r>
            <a:endParaRPr lang="en-US" sz="2400" dirty="0" smtClean="0">
              <a:solidFill>
                <a:schemeClr val="bg1"/>
              </a:solidFill>
              <a:latin typeface="Arial Black" panose="020B0A04020102020204" pitchFamily="34" charset="0"/>
              <a:ea typeface="Calibri"/>
              <a:cs typeface="Times New Roman"/>
            </a:endParaRPr>
          </a:p>
          <a:p>
            <a:pPr marL="1028700" lvl="1" indent="-571500">
              <a:lnSpc>
                <a:spcPct val="115000"/>
              </a:lnSpc>
              <a:buFont typeface="Arial" panose="020B0604020202020204" pitchFamily="34" charset="0"/>
              <a:buChar char="•"/>
            </a:pPr>
            <a:r>
              <a:rPr lang="en-US" sz="2400" dirty="0" smtClean="0">
                <a:solidFill>
                  <a:schemeClr val="bg1"/>
                </a:solidFill>
                <a:latin typeface="Arial Black" panose="020B0A04020102020204" pitchFamily="34" charset="0"/>
                <a:ea typeface="Calibri"/>
                <a:cs typeface="Times New Roman"/>
              </a:rPr>
              <a:t>So </a:t>
            </a:r>
            <a:r>
              <a:rPr lang="en-US" sz="2400" dirty="0">
                <a:solidFill>
                  <a:schemeClr val="bg1"/>
                </a:solidFill>
                <a:latin typeface="Arial Black" panose="020B0A04020102020204" pitchFamily="34" charset="0"/>
                <a:ea typeface="Calibri"/>
                <a:cs typeface="Times New Roman"/>
              </a:rPr>
              <a:t>they went in, but they didn’t find the body of the Lord Jesus. </a:t>
            </a:r>
            <a:endParaRPr lang="en-US" sz="2400" dirty="0" smtClean="0">
              <a:solidFill>
                <a:schemeClr val="bg1"/>
              </a:solidFill>
              <a:latin typeface="Arial Black" panose="020B0A04020102020204" pitchFamily="34" charset="0"/>
              <a:ea typeface="Calibri"/>
              <a:cs typeface="Times New Roman"/>
            </a:endParaRPr>
          </a:p>
          <a:p>
            <a:pPr marL="1028700" lvl="1" indent="-571500">
              <a:lnSpc>
                <a:spcPct val="115000"/>
              </a:lnSpc>
              <a:buFont typeface="Arial" panose="020B0604020202020204" pitchFamily="34" charset="0"/>
              <a:buChar char="•"/>
            </a:pPr>
            <a:r>
              <a:rPr lang="en-US" sz="2400" dirty="0" smtClean="0">
                <a:solidFill>
                  <a:schemeClr val="bg1"/>
                </a:solidFill>
                <a:latin typeface="Arial Black" panose="020B0A04020102020204" pitchFamily="34" charset="0"/>
                <a:ea typeface="Calibri"/>
                <a:cs typeface="Times New Roman"/>
              </a:rPr>
              <a:t>As </a:t>
            </a:r>
            <a:r>
              <a:rPr lang="en-US" sz="2400" dirty="0">
                <a:solidFill>
                  <a:schemeClr val="bg1"/>
                </a:solidFill>
                <a:latin typeface="Arial Black" panose="020B0A04020102020204" pitchFamily="34" charset="0"/>
                <a:ea typeface="Calibri"/>
                <a:cs typeface="Times New Roman"/>
              </a:rPr>
              <a:t>they stood there puzzled, two men suddenly appeared to them, clothed in dazzling robes.</a:t>
            </a:r>
          </a:p>
          <a:p>
            <a:pPr marR="0" lvl="0">
              <a:lnSpc>
                <a:spcPct val="115000"/>
              </a:lnSpc>
              <a:spcBef>
                <a:spcPts val="0"/>
              </a:spcBef>
              <a:spcAft>
                <a:spcPts val="0"/>
              </a:spcAft>
            </a:pPr>
            <a:endParaRPr lang="en-US" sz="2400" dirty="0">
              <a:solidFill>
                <a:schemeClr val="bg1"/>
              </a:solidFill>
              <a:latin typeface="Arial Black" panose="020B0A04020102020204" pitchFamily="34" charset="0"/>
              <a:ea typeface="Calibri"/>
              <a:cs typeface="Times New Roman"/>
            </a:endParaRPr>
          </a:p>
        </p:txBody>
      </p:sp>
    </p:spTree>
    <p:extLst>
      <p:ext uri="{BB962C8B-B14F-4D97-AF65-F5344CB8AC3E}">
        <p14:creationId xmlns:p14="http://schemas.microsoft.com/office/powerpoint/2010/main" val="2165503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0" y="2590800"/>
            <a:ext cx="9144000" cy="5149102"/>
          </a:xfrm>
          <a:prstGeom prst="rect">
            <a:avLst/>
          </a:prstGeom>
        </p:spPr>
        <p:txBody>
          <a:bodyPr wrap="square">
            <a:spAutoFit/>
          </a:bodyPr>
          <a:lstStyle/>
          <a:p>
            <a:pPr marL="1028700" lvl="1" indent="-571500">
              <a:lnSpc>
                <a:spcPct val="115000"/>
              </a:lnSpc>
              <a:spcAft>
                <a:spcPts val="1000"/>
              </a:spcAft>
              <a:buFont typeface="Arial" panose="020B0604020202020204" pitchFamily="34" charset="0"/>
              <a:buChar char="•"/>
            </a:pPr>
            <a:r>
              <a:rPr lang="en-US" sz="3600" dirty="0" smtClean="0">
                <a:solidFill>
                  <a:schemeClr val="bg1"/>
                </a:solidFill>
                <a:latin typeface="Arial Black" panose="020B0A04020102020204" pitchFamily="34" charset="0"/>
                <a:ea typeface="Calibri"/>
                <a:cs typeface="Times New Roman"/>
              </a:rPr>
              <a:t>Promise- </a:t>
            </a:r>
            <a:r>
              <a:rPr lang="en-US" sz="3600" dirty="0">
                <a:solidFill>
                  <a:schemeClr val="bg1"/>
                </a:solidFill>
                <a:latin typeface="Arial Black" panose="020B0A04020102020204" pitchFamily="34" charset="0"/>
                <a:ea typeface="Calibri"/>
                <a:cs typeface="Times New Roman"/>
              </a:rPr>
              <a:t>Verses 5-8 </a:t>
            </a:r>
            <a:endParaRPr lang="en-US" sz="3600" dirty="0" smtClean="0">
              <a:solidFill>
                <a:schemeClr val="bg1"/>
              </a:solidFill>
              <a:latin typeface="Arial Black" panose="020B0A04020102020204" pitchFamily="34" charset="0"/>
              <a:ea typeface="Calibri"/>
              <a:cs typeface="Times New Roman"/>
            </a:endParaRPr>
          </a:p>
          <a:p>
            <a:pPr marL="1485900" lvl="2" indent="-571500">
              <a:lnSpc>
                <a:spcPct val="115000"/>
              </a:lnSpc>
              <a:spcAft>
                <a:spcPts val="1000"/>
              </a:spcAft>
              <a:buFont typeface="Arial" panose="020B0604020202020204" pitchFamily="34" charset="0"/>
              <a:buChar char="•"/>
            </a:pPr>
            <a:r>
              <a:rPr lang="en-US" sz="2000" dirty="0" smtClean="0">
                <a:solidFill>
                  <a:schemeClr val="bg1"/>
                </a:solidFill>
                <a:latin typeface="Arial Black" panose="020B0A04020102020204" pitchFamily="34" charset="0"/>
                <a:ea typeface="Calibri"/>
                <a:cs typeface="Times New Roman"/>
              </a:rPr>
              <a:t>The </a:t>
            </a:r>
            <a:r>
              <a:rPr lang="en-US" sz="2000" dirty="0">
                <a:solidFill>
                  <a:schemeClr val="bg1"/>
                </a:solidFill>
                <a:latin typeface="Arial Black" panose="020B0A04020102020204" pitchFamily="34" charset="0"/>
                <a:ea typeface="Calibri"/>
                <a:cs typeface="Times New Roman"/>
              </a:rPr>
              <a:t>women were terrified and bowed with their faces to the ground. Then the men asked, “Why are you looking among the dead for someone who is alive?  He isn’t here! He is risen from the dead! Remember what he told you back in Galilee,  that the Son of Man must be betrayed into the hands of sinful men and be crucified, and that he would rise again on the third day</a:t>
            </a:r>
            <a:r>
              <a:rPr lang="en-US" sz="2000" dirty="0" smtClean="0">
                <a:solidFill>
                  <a:schemeClr val="bg1"/>
                </a:solidFill>
                <a:latin typeface="Arial Black" panose="020B0A04020102020204" pitchFamily="34" charset="0"/>
                <a:ea typeface="Calibri"/>
                <a:cs typeface="Times New Roman"/>
              </a:rPr>
              <a:t>.”</a:t>
            </a:r>
          </a:p>
          <a:p>
            <a:pPr marL="1485900" lvl="2" indent="-571500">
              <a:lnSpc>
                <a:spcPct val="115000"/>
              </a:lnSpc>
              <a:spcAft>
                <a:spcPts val="1000"/>
              </a:spcAft>
              <a:buFont typeface="Arial" panose="020B0604020202020204" pitchFamily="34" charset="0"/>
              <a:buChar char="•"/>
            </a:pPr>
            <a:r>
              <a:rPr lang="en-US" sz="2000" dirty="0" smtClean="0">
                <a:solidFill>
                  <a:schemeClr val="bg1"/>
                </a:solidFill>
                <a:latin typeface="Arial Black" panose="020B0A04020102020204" pitchFamily="34" charset="0"/>
                <a:ea typeface="Calibri"/>
                <a:cs typeface="Times New Roman"/>
              </a:rPr>
              <a:t> </a:t>
            </a:r>
            <a:r>
              <a:rPr lang="en-US" sz="2000" dirty="0">
                <a:solidFill>
                  <a:schemeClr val="bg1"/>
                </a:solidFill>
                <a:latin typeface="Arial Black" panose="020B0A04020102020204" pitchFamily="34" charset="0"/>
                <a:ea typeface="Calibri"/>
                <a:cs typeface="Times New Roman"/>
              </a:rPr>
              <a:t>Then they remembered that he had said this.</a:t>
            </a:r>
          </a:p>
          <a:p>
            <a:pPr lvl="1">
              <a:lnSpc>
                <a:spcPct val="115000"/>
              </a:lnSpc>
              <a:spcAft>
                <a:spcPts val="1000"/>
              </a:spcAft>
            </a:pPr>
            <a:endParaRPr lang="en-US" sz="48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92944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Rectangle 1"/>
          <p:cNvSpPr/>
          <p:nvPr/>
        </p:nvSpPr>
        <p:spPr>
          <a:xfrm>
            <a:off x="-32657" y="2447562"/>
            <a:ext cx="9144000" cy="4014689"/>
          </a:xfrm>
          <a:prstGeom prst="rect">
            <a:avLst/>
          </a:prstGeom>
        </p:spPr>
        <p:txBody>
          <a:bodyPr wrap="square">
            <a:spAutoFit/>
          </a:bodyPr>
          <a:lstStyle/>
          <a:p>
            <a:pPr marL="571500" marR="0" lvl="0" indent="-571500">
              <a:lnSpc>
                <a:spcPct val="115000"/>
              </a:lnSpc>
              <a:spcBef>
                <a:spcPts val="0"/>
              </a:spcBef>
              <a:spcAft>
                <a:spcPts val="0"/>
              </a:spcAft>
              <a:buFont typeface="Arial" panose="020B0604020202020204" pitchFamily="34" charset="0"/>
              <a:buChar char="•"/>
            </a:pPr>
            <a:r>
              <a:rPr lang="en-US" sz="4400" dirty="0" smtClean="0">
                <a:solidFill>
                  <a:schemeClr val="bg1"/>
                </a:solidFill>
                <a:latin typeface="Arial Black" panose="020B0A04020102020204" pitchFamily="34" charset="0"/>
                <a:ea typeface="Calibri"/>
                <a:cs typeface="Times New Roman"/>
              </a:rPr>
              <a:t>Praise </a:t>
            </a:r>
            <a:r>
              <a:rPr lang="en-US" sz="4400" dirty="0">
                <a:solidFill>
                  <a:schemeClr val="bg1"/>
                </a:solidFill>
                <a:latin typeface="Arial Black" panose="020B0A04020102020204" pitchFamily="34" charset="0"/>
                <a:ea typeface="Calibri"/>
                <a:cs typeface="Times New Roman"/>
              </a:rPr>
              <a:t>– Verse </a:t>
            </a:r>
            <a:r>
              <a:rPr lang="en-US" sz="4400" dirty="0" smtClean="0">
                <a:solidFill>
                  <a:schemeClr val="bg1"/>
                </a:solidFill>
                <a:latin typeface="Arial Black" panose="020B0A04020102020204" pitchFamily="34" charset="0"/>
                <a:ea typeface="Calibri"/>
                <a:cs typeface="Times New Roman"/>
              </a:rPr>
              <a:t>10</a:t>
            </a:r>
          </a:p>
          <a:p>
            <a:pPr marL="571500" marR="0" lvl="0" indent="-571500">
              <a:lnSpc>
                <a:spcPct val="115000"/>
              </a:lnSpc>
              <a:spcBef>
                <a:spcPts val="0"/>
              </a:spcBef>
              <a:spcAft>
                <a:spcPts val="0"/>
              </a:spcAft>
              <a:buFont typeface="Arial" panose="020B0604020202020204" pitchFamily="34" charset="0"/>
              <a:buChar char="•"/>
            </a:pPr>
            <a:r>
              <a:rPr lang="en-US" sz="4400" dirty="0" smtClean="0">
                <a:solidFill>
                  <a:schemeClr val="bg1"/>
                </a:solidFill>
                <a:latin typeface="Arial Black" panose="020B0A04020102020204" pitchFamily="34" charset="0"/>
                <a:ea typeface="Calibri"/>
                <a:cs typeface="Times New Roman"/>
              </a:rPr>
              <a:t> </a:t>
            </a:r>
            <a:r>
              <a:rPr lang="en-US" sz="3200" dirty="0">
                <a:solidFill>
                  <a:schemeClr val="bg1"/>
                </a:solidFill>
                <a:latin typeface="Arial Black" panose="020B0A04020102020204" pitchFamily="34" charset="0"/>
                <a:ea typeface="Calibri"/>
                <a:cs typeface="Times New Roman"/>
              </a:rPr>
              <a:t>It was Mary Magdalene, Joanna, Mary the mother of James, and several other women who told the apostles what had happened. </a:t>
            </a:r>
          </a:p>
          <a:p>
            <a:pPr marL="342900" marR="0" lvl="0" indent="-342900">
              <a:lnSpc>
                <a:spcPct val="115000"/>
              </a:lnSpc>
              <a:spcBef>
                <a:spcPts val="0"/>
              </a:spcBef>
              <a:spcAft>
                <a:spcPts val="0"/>
              </a:spcAft>
              <a:buFont typeface="Symbol"/>
              <a:buChar char=""/>
            </a:pPr>
            <a:endParaRPr lang="en-US" sz="4000" dirty="0">
              <a:solidFill>
                <a:schemeClr val="bg1"/>
              </a:solidFill>
              <a:latin typeface="Arial Black" panose="020B0A04020102020204" pitchFamily="34" charset="0"/>
              <a:ea typeface="Calibri"/>
              <a:cs typeface="Times New Roman"/>
            </a:endParaRPr>
          </a:p>
        </p:txBody>
      </p:sp>
    </p:spTree>
    <p:extLst>
      <p:ext uri="{BB962C8B-B14F-4D97-AF65-F5344CB8AC3E}">
        <p14:creationId xmlns:p14="http://schemas.microsoft.com/office/powerpoint/2010/main" val="2868482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201</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pc</dc:creator>
  <cp:lastModifiedBy>new pc</cp:lastModifiedBy>
  <cp:revision>5</cp:revision>
  <dcterms:created xsi:type="dcterms:W3CDTF">2016-02-28T02:03:01Z</dcterms:created>
  <dcterms:modified xsi:type="dcterms:W3CDTF">2016-03-27T02:16:03Z</dcterms:modified>
</cp:coreProperties>
</file>