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4/10/2016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4/10/2016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4/10/2016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4/10/2016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4/10/2016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4/10/2016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4/10/2016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4/10/2016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4/10/2016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4/10/2016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4/10/2016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4/10/2016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4/10/2016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4/10/2016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4/10/2016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4/10/2016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4/10/2016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4/10/2016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Connect to Community</a:t>
            </a:r>
          </a:p>
        </p:txBody>
      </p:sp>
      <p:sp>
        <p:nvSpPr>
          <p:cNvPr id="3" name="Subtitle 2"/>
          <p:cNvSpPr>
            <a:spLocks noGrp="1"/>
          </p:cNvSpPr>
          <p:nvPr>
            <p:ph type="subTitle" idx="1"/>
          </p:nvPr>
        </p:nvSpPr>
        <p:spPr/>
        <p:txBody>
          <a:bodyPr/>
          <a:lstStyle/>
          <a:p>
            <a:r>
              <a:rPr lang="en-US" dirty="0"/>
              <a:t>Who we Are!</a:t>
            </a:r>
          </a:p>
        </p:txBody>
      </p:sp>
    </p:spTree>
    <p:extLst>
      <p:ext uri="{BB962C8B-B14F-4D97-AF65-F5344CB8AC3E}">
        <p14:creationId xmlns:p14="http://schemas.microsoft.com/office/powerpoint/2010/main" val="374919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48640"/>
            <a:ext cx="8825660" cy="5145024"/>
          </a:xfrm>
        </p:spPr>
        <p:txBody>
          <a:bodyPr/>
          <a:lstStyle/>
          <a:p>
            <a:r>
              <a:rPr lang="en-US" sz="3200" dirty="0">
                <a:latin typeface="Aharoni" panose="02010803020104030203" pitchFamily="2" charset="-79"/>
                <a:cs typeface="Aharoni" panose="02010803020104030203" pitchFamily="2" charset="-79"/>
              </a:rPr>
              <a:t>Matthew 22:37</a:t>
            </a:r>
            <a:br>
              <a:rPr lang="en-US" sz="3200" dirty="0">
                <a:latin typeface="Aharoni" panose="02010803020104030203" pitchFamily="2" charset="-79"/>
                <a:cs typeface="Aharoni" panose="02010803020104030203" pitchFamily="2" charset="-79"/>
              </a:rPr>
            </a:br>
            <a:r>
              <a:rPr lang="en-US" sz="3200" dirty="0">
                <a:latin typeface="Aharoni" panose="02010803020104030203" pitchFamily="2" charset="-79"/>
                <a:cs typeface="Aharoni" panose="02010803020104030203" pitchFamily="2" charset="-79"/>
              </a:rPr>
              <a:t>Teacher, which </a:t>
            </a:r>
            <a:r>
              <a:rPr lang="en-US" sz="3200" i="1" dirty="0">
                <a:latin typeface="Aharoni" panose="02010803020104030203" pitchFamily="2" charset="-79"/>
                <a:cs typeface="Aharoni" panose="02010803020104030203" pitchFamily="2" charset="-79"/>
              </a:rPr>
              <a:t>is</a:t>
            </a:r>
            <a:r>
              <a:rPr lang="en-US" sz="3200" dirty="0">
                <a:latin typeface="Aharoni" panose="02010803020104030203" pitchFamily="2" charset="-79"/>
                <a:cs typeface="Aharoni" panose="02010803020104030203" pitchFamily="2" charset="-79"/>
              </a:rPr>
              <a:t> the great commandment in the law?”</a:t>
            </a:r>
            <a:br>
              <a:rPr lang="en-US" sz="3200" dirty="0">
                <a:latin typeface="Aharoni" panose="02010803020104030203" pitchFamily="2" charset="-79"/>
                <a:cs typeface="Aharoni" panose="02010803020104030203" pitchFamily="2" charset="-79"/>
              </a:rPr>
            </a:br>
            <a:r>
              <a:rPr lang="en-US" sz="3200" dirty="0">
                <a:latin typeface="Aharoni" panose="02010803020104030203" pitchFamily="2" charset="-79"/>
                <a:cs typeface="Aharoni" panose="02010803020104030203" pitchFamily="2" charset="-79"/>
              </a:rPr>
              <a:t>Jesus said to him, “‘You shall love the Lord your God with all your heart, with all your soul, and with all your mind.’</a:t>
            </a:r>
            <a:r>
              <a:rPr lang="en-US" sz="3200" baseline="30000" dirty="0">
                <a:latin typeface="Aharoni" panose="02010803020104030203" pitchFamily="2" charset="-79"/>
                <a:cs typeface="Aharoni" panose="02010803020104030203" pitchFamily="2" charset="-79"/>
              </a:rPr>
              <a:t> </a:t>
            </a:r>
            <a:r>
              <a:rPr lang="en-US" sz="3200" dirty="0">
                <a:latin typeface="Aharoni" panose="02010803020104030203" pitchFamily="2" charset="-79"/>
                <a:cs typeface="Aharoni" panose="02010803020104030203" pitchFamily="2" charset="-79"/>
              </a:rPr>
              <a:t>This is </a:t>
            </a:r>
            <a:r>
              <a:rPr lang="en-US" sz="3200" i="1" dirty="0">
                <a:latin typeface="Aharoni" panose="02010803020104030203" pitchFamily="2" charset="-79"/>
                <a:cs typeface="Aharoni" panose="02010803020104030203" pitchFamily="2" charset="-79"/>
              </a:rPr>
              <a:t>the</a:t>
            </a:r>
            <a:r>
              <a:rPr lang="en-US" sz="3200" dirty="0">
                <a:latin typeface="Aharoni" panose="02010803020104030203" pitchFamily="2" charset="-79"/>
                <a:cs typeface="Aharoni" panose="02010803020104030203" pitchFamily="2" charset="-79"/>
              </a:rPr>
              <a:t> first and great commandment. And </a:t>
            </a:r>
            <a:r>
              <a:rPr lang="en-US" sz="3200" i="1" dirty="0">
                <a:latin typeface="Aharoni" panose="02010803020104030203" pitchFamily="2" charset="-79"/>
                <a:cs typeface="Aharoni" panose="02010803020104030203" pitchFamily="2" charset="-79"/>
              </a:rPr>
              <a:t>the</a:t>
            </a:r>
            <a:r>
              <a:rPr lang="en-US" sz="3200" dirty="0">
                <a:latin typeface="Aharoni" panose="02010803020104030203" pitchFamily="2" charset="-79"/>
                <a:cs typeface="Aharoni" panose="02010803020104030203" pitchFamily="2" charset="-79"/>
              </a:rPr>
              <a:t> second </a:t>
            </a:r>
            <a:r>
              <a:rPr lang="en-US" sz="3200" i="1" dirty="0">
                <a:latin typeface="Aharoni" panose="02010803020104030203" pitchFamily="2" charset="-79"/>
                <a:cs typeface="Aharoni" panose="02010803020104030203" pitchFamily="2" charset="-79"/>
              </a:rPr>
              <a:t>is</a:t>
            </a:r>
            <a:r>
              <a:rPr lang="en-US" sz="3200" dirty="0">
                <a:latin typeface="Aharoni" panose="02010803020104030203" pitchFamily="2" charset="-79"/>
                <a:cs typeface="Aharoni" panose="02010803020104030203" pitchFamily="2" charset="-79"/>
              </a:rPr>
              <a:t> like it: ‘You shall love your </a:t>
            </a:r>
            <a:r>
              <a:rPr lang="en-US" sz="3200" dirty="0">
                <a:solidFill>
                  <a:schemeClr val="accent6">
                    <a:lumMod val="50000"/>
                  </a:schemeClr>
                </a:solidFill>
                <a:latin typeface="Aharoni" panose="02010803020104030203" pitchFamily="2" charset="-79"/>
                <a:cs typeface="Aharoni" panose="02010803020104030203" pitchFamily="2" charset="-79"/>
              </a:rPr>
              <a:t>neighbor as yourself.’</a:t>
            </a:r>
            <a:br>
              <a:rPr lang="en-US" dirty="0"/>
            </a:br>
            <a:endParaRPr lang="en-US" dirty="0"/>
          </a:p>
        </p:txBody>
      </p:sp>
    </p:spTree>
    <p:extLst>
      <p:ext uri="{BB962C8B-B14F-4D97-AF65-F5344CB8AC3E}">
        <p14:creationId xmlns:p14="http://schemas.microsoft.com/office/powerpoint/2010/main" val="137510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850" y="651595"/>
            <a:ext cx="8825660" cy="1822514"/>
          </a:xfrm>
        </p:spPr>
        <p:txBody>
          <a:bodyPr/>
          <a:lstStyle/>
          <a:p>
            <a:r>
              <a:rPr lang="en-US" sz="7200" dirty="0">
                <a:latin typeface="Aharoni" panose="02010803020104030203" pitchFamily="2" charset="-79"/>
                <a:cs typeface="Aharoni" panose="02010803020104030203" pitchFamily="2" charset="-79"/>
              </a:rPr>
              <a:t>Community</a:t>
            </a:r>
          </a:p>
        </p:txBody>
      </p:sp>
      <p:sp>
        <p:nvSpPr>
          <p:cNvPr id="3" name="Text Placeholder 2"/>
          <p:cNvSpPr>
            <a:spLocks noGrp="1"/>
          </p:cNvSpPr>
          <p:nvPr>
            <p:ph type="body" idx="1"/>
          </p:nvPr>
        </p:nvSpPr>
        <p:spPr>
          <a:xfrm>
            <a:off x="1154954" y="4632960"/>
            <a:ext cx="10890742" cy="2133600"/>
          </a:xfrm>
        </p:spPr>
        <p:txBody>
          <a:bodyPr>
            <a:normAutofit lnSpcReduction="10000"/>
          </a:bodyPr>
          <a:lstStyle/>
          <a:p>
            <a:pPr marL="742950" lvl="1" indent="-285750">
              <a:spcBef>
                <a:spcPts val="0"/>
              </a:spcBef>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rPr>
              <a:t>a social unit of any size that shares common values, or that is situated in a given geographical area (e.g. a village or town). It is a group of people who are connected by durable relations that extend beyond immediate genealogical ties, and who usually define that relationship as important to their social identity and practice.</a:t>
            </a:r>
            <a:endParaRPr lang="en-US" sz="2800" dirty="0"/>
          </a:p>
          <a:p>
            <a:endParaRPr lang="en-US" dirty="0"/>
          </a:p>
        </p:txBody>
      </p:sp>
    </p:spTree>
    <p:extLst>
      <p:ext uri="{BB962C8B-B14F-4D97-AF65-F5344CB8AC3E}">
        <p14:creationId xmlns:p14="http://schemas.microsoft.com/office/powerpoint/2010/main" val="191965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5499" y="2694432"/>
            <a:ext cx="8825658" cy="3462528"/>
          </a:xfrm>
        </p:spPr>
        <p:txBody>
          <a:bodyPr/>
          <a:lstStyle/>
          <a:p>
            <a:pPr marL="342900" marR="0" lvl="0" indent="-342900">
              <a:spcBef>
                <a:spcPts val="0"/>
              </a:spcBef>
              <a:spcAft>
                <a:spcPts val="0"/>
              </a:spcAft>
            </a:pPr>
            <a:r>
              <a:rPr lang="en-US" sz="2800" dirty="0">
                <a:latin typeface="Times New Roman" panose="02020603050405020304" pitchFamily="18" charset="0"/>
                <a:ea typeface="Calibri" panose="020F0502020204030204" pitchFamily="34" charset="0"/>
              </a:rPr>
              <a:t>Loving God:</a:t>
            </a:r>
            <a:br>
              <a:rPr lang="en-US" sz="2800" dirty="0"/>
            </a:br>
            <a:r>
              <a:rPr lang="en-US" sz="3600" dirty="0">
                <a:latin typeface="Times New Roman" panose="02020603050405020304" pitchFamily="18" charset="0"/>
                <a:ea typeface="Calibri" panose="020F0502020204030204" pitchFamily="34" charset="0"/>
              </a:rPr>
              <a:t>You shall love the Lord your God with all your heart, with all your soul, and with all your mind.</a:t>
            </a:r>
            <a:br>
              <a:rPr lang="en-US" sz="3600" dirty="0"/>
            </a:br>
            <a:r>
              <a:rPr lang="en-US" sz="3600" dirty="0">
                <a:latin typeface="Times New Roman" panose="02020603050405020304" pitchFamily="18" charset="0"/>
                <a:ea typeface="Calibri" panose="020F0502020204030204" pitchFamily="34" charset="0"/>
              </a:rPr>
              <a:t>Heart – Courage, emotions, will</a:t>
            </a:r>
            <a:br>
              <a:rPr lang="en-US" sz="3600" dirty="0"/>
            </a:br>
            <a:r>
              <a:rPr lang="en-US" sz="3600" dirty="0">
                <a:latin typeface="Times New Roman" panose="02020603050405020304" pitchFamily="18" charset="0"/>
                <a:ea typeface="Calibri" panose="020F0502020204030204" pitchFamily="34" charset="0"/>
              </a:rPr>
              <a:t>Soul – Breathe of Life, the vital force which animates the body and shows itself in breathing</a:t>
            </a:r>
            <a:br>
              <a:rPr lang="en-US" sz="3600" dirty="0"/>
            </a:br>
            <a:r>
              <a:rPr lang="en-US" sz="3600" dirty="0">
                <a:latin typeface="Times New Roman" panose="02020603050405020304" pitchFamily="18" charset="0"/>
                <a:ea typeface="Calibri" panose="020F0502020204030204" pitchFamily="34" charset="0"/>
              </a:rPr>
              <a:t>Mind - brain</a:t>
            </a:r>
            <a:br>
              <a:rPr lang="en-US" sz="3600" dirty="0"/>
            </a:br>
            <a:endParaRPr lang="en-US" sz="3600" dirty="0"/>
          </a:p>
        </p:txBody>
      </p:sp>
    </p:spTree>
    <p:extLst>
      <p:ext uri="{BB962C8B-B14F-4D97-AF65-F5344CB8AC3E}">
        <p14:creationId xmlns:p14="http://schemas.microsoft.com/office/powerpoint/2010/main" val="15701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latin typeface="Aharoni" panose="02010803020104030203" pitchFamily="2" charset="-79"/>
                <a:cs typeface="Aharoni" panose="02010803020104030203" pitchFamily="2" charset="-79"/>
              </a:rPr>
              <a:t>Love Others</a:t>
            </a:r>
          </a:p>
        </p:txBody>
      </p:sp>
      <p:sp>
        <p:nvSpPr>
          <p:cNvPr id="3" name="Content Placeholder 2"/>
          <p:cNvSpPr>
            <a:spLocks noGrp="1"/>
          </p:cNvSpPr>
          <p:nvPr>
            <p:ph idx="1"/>
          </p:nvPr>
        </p:nvSpPr>
        <p:spPr/>
        <p:txBody>
          <a:bodyPr/>
          <a:lstStyle/>
          <a:p>
            <a:pPr lvl="0">
              <a:spcBef>
                <a:spcPts val="0"/>
              </a:spcBef>
              <a:buFont typeface="Symbol" panose="05050102010706020507" pitchFamily="18" charset="2"/>
              <a:buChar char=""/>
            </a:pPr>
            <a:r>
              <a:rPr lang="en-US" sz="4800" dirty="0">
                <a:latin typeface="Aharoni" panose="02010803020104030203" pitchFamily="2" charset="-79"/>
                <a:ea typeface="Calibri" panose="020F0502020204030204" pitchFamily="34" charset="0"/>
                <a:cs typeface="Aharoni" panose="02010803020104030203" pitchFamily="2" charset="-79"/>
              </a:rPr>
              <a:t>Loving Others:</a:t>
            </a:r>
            <a:endParaRPr lang="en-US" sz="4800" dirty="0">
              <a:latin typeface="Aharoni" panose="02010803020104030203" pitchFamily="2" charset="-79"/>
              <a:cs typeface="Aharoni" panose="02010803020104030203" pitchFamily="2" charset="-79"/>
            </a:endParaRPr>
          </a:p>
          <a:p>
            <a:pPr lvl="1">
              <a:spcBef>
                <a:spcPts val="0"/>
              </a:spcBef>
              <a:buFont typeface="Courier New" panose="02070309020205020404" pitchFamily="49" charset="0"/>
              <a:buChar char="o"/>
            </a:pPr>
            <a:r>
              <a:rPr lang="en-US" sz="4800" dirty="0">
                <a:latin typeface="Aharoni" panose="02010803020104030203" pitchFamily="2" charset="-79"/>
                <a:ea typeface="Calibri" panose="020F0502020204030204" pitchFamily="34" charset="0"/>
                <a:cs typeface="Aharoni" panose="02010803020104030203" pitchFamily="2" charset="-79"/>
              </a:rPr>
              <a:t>You shall love your neighbor as yourself.’</a:t>
            </a:r>
            <a:endParaRPr lang="en-US" sz="4800" dirty="0">
              <a:latin typeface="Aharoni" panose="02010803020104030203" pitchFamily="2" charset="-79"/>
              <a:cs typeface="Aharoni" panose="02010803020104030203" pitchFamily="2" charset="-79"/>
            </a:endParaRPr>
          </a:p>
          <a:p>
            <a:pPr lvl="1">
              <a:spcBef>
                <a:spcPts val="0"/>
              </a:spcBef>
              <a:buFont typeface="Courier New" panose="02070309020205020404" pitchFamily="49" charset="0"/>
              <a:buChar char="o"/>
            </a:pPr>
            <a:r>
              <a:rPr lang="en-US" sz="4800" dirty="0">
                <a:latin typeface="Aharoni" panose="02010803020104030203" pitchFamily="2" charset="-79"/>
                <a:ea typeface="Calibri" panose="020F0502020204030204" pitchFamily="34" charset="0"/>
                <a:cs typeface="Aharoni" panose="02010803020104030203" pitchFamily="2" charset="-79"/>
              </a:rPr>
              <a:t>Acts 4</a:t>
            </a:r>
            <a:endParaRPr lang="en-US" sz="4800" dirty="0">
              <a:latin typeface="Aharoni" panose="02010803020104030203" pitchFamily="2" charset="-79"/>
              <a:cs typeface="Aharoni" panose="02010803020104030203" pitchFamily="2" charset="-79"/>
            </a:endParaRPr>
          </a:p>
          <a:p>
            <a:endParaRPr lang="en-US" dirty="0"/>
          </a:p>
        </p:txBody>
      </p:sp>
    </p:spTree>
    <p:extLst>
      <p:ext uri="{BB962C8B-B14F-4D97-AF65-F5344CB8AC3E}">
        <p14:creationId xmlns:p14="http://schemas.microsoft.com/office/powerpoint/2010/main" val="198136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latin typeface="Aharoni" panose="02010803020104030203" pitchFamily="2" charset="-79"/>
                <a:cs typeface="Aharoni" panose="02010803020104030203" pitchFamily="2" charset="-79"/>
              </a:rPr>
              <a:t>Serve with Passion</a:t>
            </a:r>
          </a:p>
        </p:txBody>
      </p:sp>
      <p:sp>
        <p:nvSpPr>
          <p:cNvPr id="3" name="Content Placeholder 2"/>
          <p:cNvSpPr>
            <a:spLocks noGrp="1"/>
          </p:cNvSpPr>
          <p:nvPr>
            <p:ph idx="1"/>
          </p:nvPr>
        </p:nvSpPr>
        <p:spPr>
          <a:xfrm>
            <a:off x="1154954" y="2603500"/>
            <a:ext cx="10573750" cy="4053332"/>
          </a:xfrm>
        </p:spPr>
        <p:txBody>
          <a:bodyPr>
            <a:normAutofit/>
          </a:bodyPr>
          <a:lstStyle/>
          <a:p>
            <a:pPr lvl="0">
              <a:spcBef>
                <a:spcPts val="0"/>
              </a:spcBef>
              <a:buFont typeface="Symbol" panose="05050102010706020507" pitchFamily="18" charset="2"/>
              <a:buChar char=""/>
            </a:pPr>
            <a:r>
              <a:rPr lang="en-US" sz="4800" dirty="0">
                <a:latin typeface="Aharoni" panose="02010803020104030203" pitchFamily="2" charset="-79"/>
                <a:ea typeface="Calibri" panose="020F0502020204030204" pitchFamily="34" charset="0"/>
                <a:cs typeface="Aharoni" panose="02010803020104030203" pitchFamily="2" charset="-79"/>
              </a:rPr>
              <a:t>Matthew 5:16 – </a:t>
            </a:r>
          </a:p>
          <a:p>
            <a:pPr lvl="0">
              <a:spcBef>
                <a:spcPts val="0"/>
              </a:spcBef>
              <a:buFont typeface="Symbol" panose="05050102010706020507" pitchFamily="18" charset="2"/>
              <a:buChar char=""/>
            </a:pPr>
            <a:r>
              <a:rPr lang="en-US" sz="4800" dirty="0">
                <a:latin typeface="Aharoni" panose="02010803020104030203" pitchFamily="2" charset="-79"/>
                <a:ea typeface="Calibri" panose="020F0502020204030204" pitchFamily="34" charset="0"/>
                <a:cs typeface="Aharoni" panose="02010803020104030203" pitchFamily="2" charset="-79"/>
              </a:rPr>
              <a:t>Let your light so shine before men, that they may see your good works and glorify your Father in heaven.</a:t>
            </a:r>
            <a:endParaRPr lang="en-US" sz="4800" dirty="0">
              <a:latin typeface="Aharoni" panose="02010803020104030203" pitchFamily="2" charset="-79"/>
              <a:cs typeface="Aharoni" panose="02010803020104030203" pitchFamily="2" charset="-79"/>
            </a:endParaRPr>
          </a:p>
          <a:p>
            <a:endParaRPr lang="en-US" dirty="0"/>
          </a:p>
        </p:txBody>
      </p:sp>
    </p:spTree>
    <p:extLst>
      <p:ext uri="{BB962C8B-B14F-4D97-AF65-F5344CB8AC3E}">
        <p14:creationId xmlns:p14="http://schemas.microsoft.com/office/powerpoint/2010/main" val="2075596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TotalTime>
  <Words>118</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Aharoni</vt:lpstr>
      <vt:lpstr>Arial</vt:lpstr>
      <vt:lpstr>Calibri</vt:lpstr>
      <vt:lpstr>Century Gothic</vt:lpstr>
      <vt:lpstr>Courier New</vt:lpstr>
      <vt:lpstr>Symbol</vt:lpstr>
      <vt:lpstr>Times New Roman</vt:lpstr>
      <vt:lpstr>Wingdings 3</vt:lpstr>
      <vt:lpstr>Ion Boardroom</vt:lpstr>
      <vt:lpstr>Connect to Community</vt:lpstr>
      <vt:lpstr>Matthew 22:37 Teacher, which is the great commandment in the law?” Jesus said to him, “‘You shall love the Lord your God with all your heart, with all your soul, and with all your mind.’ This is the first and great commandment. And the second is like it: ‘You shall love your neighbor as yourself.’ </vt:lpstr>
      <vt:lpstr>Community</vt:lpstr>
      <vt:lpstr>Loving God: You shall love the Lord your God with all your heart, with all your soul, and with all your mind. Heart – Courage, emotions, will Soul – Breathe of Life, the vital force which animates the body and shows itself in breathing Mind - brain </vt:lpstr>
      <vt:lpstr>Love Others</vt:lpstr>
      <vt:lpstr>Serve with Passion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to Community</dc:title>
  <dc:creator>admin</dc:creator>
  <cp:lastModifiedBy>admin</cp:lastModifiedBy>
  <cp:revision>2</cp:revision>
  <dcterms:created xsi:type="dcterms:W3CDTF">2016-04-10T11:28:21Z</dcterms:created>
  <dcterms:modified xsi:type="dcterms:W3CDTF">2016-04-10T11:38:19Z</dcterms:modified>
</cp:coreProperties>
</file>