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62" r:id="rId5"/>
    <p:sldId id="263" r:id="rId6"/>
    <p:sldId id="266" r:id="rId7"/>
    <p:sldId id="267" r:id="rId8"/>
    <p:sldId id="268"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7" d="100"/>
          <a:sy n="87" d="100"/>
        </p:scale>
        <p:origin x="-72"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4/16/2016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4/16/2016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4/16/2016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4/16/2016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4/16/2016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4/16/2016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4/16/2016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Connect to Community</a:t>
            </a:r>
          </a:p>
        </p:txBody>
      </p:sp>
      <p:sp>
        <p:nvSpPr>
          <p:cNvPr id="3" name="Subtitle 2"/>
          <p:cNvSpPr>
            <a:spLocks noGrp="1"/>
          </p:cNvSpPr>
          <p:nvPr>
            <p:ph type="subTitle" idx="1"/>
          </p:nvPr>
        </p:nvSpPr>
        <p:spPr/>
        <p:txBody>
          <a:bodyPr>
            <a:noAutofit/>
          </a:bodyPr>
          <a:lstStyle/>
          <a:p>
            <a:r>
              <a:rPr lang="en-US" sz="2400" b="1" dirty="0" smtClean="0"/>
              <a:t>Fingers or Fists!</a:t>
            </a:r>
          </a:p>
          <a:p>
            <a:r>
              <a:rPr lang="en-US" sz="2400" b="1" dirty="0" smtClean="0"/>
              <a:t>Generosity</a:t>
            </a:r>
            <a:endParaRPr lang="en-US" sz="2400" b="1" dirty="0"/>
          </a:p>
        </p:txBody>
      </p:sp>
    </p:spTree>
    <p:extLst>
      <p:ext uri="{BB962C8B-B14F-4D97-AF65-F5344CB8AC3E}">
        <p14:creationId xmlns:p14="http://schemas.microsoft.com/office/powerpoint/2010/main" val="374919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8086" y="413657"/>
            <a:ext cx="8675914" cy="3207032"/>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400" i="1" dirty="0">
                <a:solidFill>
                  <a:schemeClr val="bg1"/>
                </a:solidFill>
                <a:latin typeface="Arial Black" panose="020B0A04020102020204" pitchFamily="34" charset="0"/>
                <a:ea typeface="Calibri"/>
                <a:cs typeface="Times New Roman"/>
              </a:rPr>
              <a:t>Word Pictures</a:t>
            </a:r>
            <a:endParaRPr lang="en-US" sz="44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4400" i="1" dirty="0">
                <a:solidFill>
                  <a:schemeClr val="bg1"/>
                </a:solidFill>
                <a:latin typeface="Arial Black" panose="020B0A04020102020204" pitchFamily="34" charset="0"/>
                <a:ea typeface="Calibri"/>
                <a:cs typeface="Times New Roman"/>
              </a:rPr>
              <a:t>Saturate with Water</a:t>
            </a:r>
            <a:endParaRPr lang="en-US" sz="44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4400" i="1" dirty="0">
                <a:solidFill>
                  <a:schemeClr val="bg1"/>
                </a:solidFill>
                <a:latin typeface="Arial Black" panose="020B0A04020102020204" pitchFamily="34" charset="0"/>
                <a:ea typeface="Calibri"/>
                <a:cs typeface="Times New Roman"/>
              </a:rPr>
              <a:t>Overflowing</a:t>
            </a:r>
            <a:endParaRPr lang="en-US" sz="44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4400" i="1" dirty="0">
                <a:solidFill>
                  <a:schemeClr val="bg1"/>
                </a:solidFill>
                <a:latin typeface="Arial Black" panose="020B0A04020102020204" pitchFamily="34" charset="0"/>
                <a:ea typeface="Calibri"/>
                <a:cs typeface="Times New Roman"/>
              </a:rPr>
              <a:t>Ready to Give</a:t>
            </a:r>
            <a:endParaRPr lang="en-US" sz="4400" dirty="0">
              <a:solidFill>
                <a:schemeClr val="bg1"/>
              </a:solidFill>
              <a:effectLst/>
              <a:latin typeface="Arial Black" panose="020B0A04020102020204" pitchFamily="34" charset="0"/>
              <a:ea typeface="Calibri"/>
              <a:cs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4274" y="588423"/>
            <a:ext cx="2333625"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136" y="3848100"/>
            <a:ext cx="28575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2677" y="3376612"/>
            <a:ext cx="22764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01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435430"/>
            <a:ext cx="11244943" cy="3914918"/>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i="1" dirty="0">
                <a:solidFill>
                  <a:schemeClr val="bg1"/>
                </a:solidFill>
                <a:latin typeface="Arial Black" panose="020B0A04020102020204" pitchFamily="34" charset="0"/>
                <a:ea typeface="Calibri"/>
                <a:cs typeface="Times New Roman"/>
              </a:rPr>
              <a:t>Truth One</a:t>
            </a:r>
            <a:endParaRPr lang="en-US" sz="36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3600" i="1" dirty="0">
                <a:solidFill>
                  <a:schemeClr val="bg1"/>
                </a:solidFill>
                <a:latin typeface="Arial Black" panose="020B0A04020102020204" pitchFamily="34" charset="0"/>
                <a:ea typeface="Calibri"/>
                <a:cs typeface="Times New Roman"/>
              </a:rPr>
              <a:t>It’s not Mine: Palms 24:1</a:t>
            </a:r>
            <a:endParaRPr lang="en-US" sz="36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1000"/>
              </a:spcAft>
              <a:buFont typeface="Courier New"/>
              <a:buChar char="o"/>
            </a:pPr>
            <a:r>
              <a:rPr lang="en-US" sz="3600" i="1" dirty="0">
                <a:solidFill>
                  <a:schemeClr val="bg1"/>
                </a:solidFill>
                <a:latin typeface="Arial Black" panose="020B0A04020102020204" pitchFamily="34" charset="0"/>
                <a:ea typeface="Calibri"/>
                <a:cs typeface="Times New Roman"/>
              </a:rPr>
              <a:t>J. D. Rockefeller said, “I never would have been able to tithe the first million dollars I ever made if I had not tithed my first salary, which was $1.50 per week.”</a:t>
            </a:r>
            <a:endParaRPr lang="en-US" sz="3600" dirty="0">
              <a:solidFill>
                <a:schemeClr val="bg1"/>
              </a:solidFill>
              <a:effectLst/>
              <a:latin typeface="Arial Black" panose="020B0A04020102020204" pitchFamily="34" charset="0"/>
              <a:ea typeface="Calibri"/>
              <a:cs typeface="Times New Roman"/>
            </a:endParaRPr>
          </a:p>
        </p:txBody>
      </p:sp>
      <p:sp>
        <p:nvSpPr>
          <p:cNvPr id="5" name="Rectangle 4"/>
          <p:cNvSpPr/>
          <p:nvPr/>
        </p:nvSpPr>
        <p:spPr>
          <a:xfrm>
            <a:off x="457200" y="4618949"/>
            <a:ext cx="11244942" cy="1323439"/>
          </a:xfrm>
          <a:prstGeom prst="rect">
            <a:avLst/>
          </a:prstGeom>
        </p:spPr>
        <p:txBody>
          <a:bodyPr wrap="square">
            <a:spAutoFit/>
          </a:bodyPr>
          <a:lstStyle/>
          <a:p>
            <a:r>
              <a:rPr lang="en-US" sz="4000" b="1" dirty="0">
                <a:solidFill>
                  <a:schemeClr val="bg1"/>
                </a:solidFill>
              </a:rPr>
              <a:t>The earth is the LORD's, and everything in it, the world, and all who live in it;</a:t>
            </a:r>
          </a:p>
        </p:txBody>
      </p:sp>
    </p:spTree>
    <p:extLst>
      <p:ext uri="{BB962C8B-B14F-4D97-AF65-F5344CB8AC3E}">
        <p14:creationId xmlns:p14="http://schemas.microsoft.com/office/powerpoint/2010/main" val="1168672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435431"/>
            <a:ext cx="11244943" cy="5047536"/>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000" i="1" dirty="0">
                <a:solidFill>
                  <a:schemeClr val="bg1"/>
                </a:solidFill>
                <a:latin typeface="Arial Black" panose="020B0A04020102020204" pitchFamily="34" charset="0"/>
                <a:ea typeface="Calibri"/>
                <a:cs typeface="Times New Roman"/>
              </a:rPr>
              <a:t>Truth Two</a:t>
            </a:r>
            <a:endParaRPr lang="en-US" sz="40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4000" i="1" dirty="0">
                <a:solidFill>
                  <a:schemeClr val="bg1"/>
                </a:solidFill>
                <a:latin typeface="Arial Black" panose="020B0A04020102020204" pitchFamily="34" charset="0"/>
                <a:ea typeface="Calibri"/>
                <a:cs typeface="Times New Roman"/>
              </a:rPr>
              <a:t>It’s on YOU 2 Corinthians 9:6</a:t>
            </a:r>
            <a:endParaRPr lang="en-US" sz="4000"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4000" i="1" dirty="0">
                <a:solidFill>
                  <a:schemeClr val="bg1"/>
                </a:solidFill>
                <a:latin typeface="Arial Black" panose="020B0A04020102020204" pitchFamily="34" charset="0"/>
                <a:ea typeface="Calibri"/>
                <a:cs typeface="Times New Roman"/>
              </a:rPr>
              <a:t>The Building </a:t>
            </a:r>
            <a:r>
              <a:rPr lang="en-US" sz="4000" i="1" dirty="0" smtClean="0">
                <a:solidFill>
                  <a:schemeClr val="bg1"/>
                </a:solidFill>
                <a:latin typeface="Arial Black" panose="020B0A04020102020204" pitchFamily="34" charset="0"/>
                <a:ea typeface="Calibri"/>
                <a:cs typeface="Times New Roman"/>
              </a:rPr>
              <a:t>Fund</a:t>
            </a:r>
          </a:p>
          <a:p>
            <a:pPr marL="742950" marR="0" lvl="1" indent="-285750">
              <a:lnSpc>
                <a:spcPct val="115000"/>
              </a:lnSpc>
              <a:spcBef>
                <a:spcPts val="0"/>
              </a:spcBef>
              <a:spcAft>
                <a:spcPts val="0"/>
              </a:spcAft>
              <a:buFont typeface="Courier New"/>
              <a:buChar char="o"/>
            </a:pPr>
            <a:endParaRPr lang="en-US" sz="4000" i="1" dirty="0">
              <a:solidFill>
                <a:schemeClr val="bg1"/>
              </a:solidFill>
              <a:latin typeface="Arial Black" panose="020B0A04020102020204" pitchFamily="34" charset="0"/>
              <a:ea typeface="Calibri"/>
              <a:cs typeface="Times New Roman"/>
            </a:endParaRPr>
          </a:p>
          <a:p>
            <a:pPr marL="742950" marR="0" lvl="1" indent="-285750">
              <a:lnSpc>
                <a:spcPct val="115000"/>
              </a:lnSpc>
              <a:spcBef>
                <a:spcPts val="0"/>
              </a:spcBef>
              <a:spcAft>
                <a:spcPts val="0"/>
              </a:spcAft>
              <a:buFont typeface="Courier New"/>
              <a:buChar char="o"/>
            </a:pPr>
            <a:r>
              <a:rPr lang="en-US" sz="4000" i="1" dirty="0" smtClean="0">
                <a:solidFill>
                  <a:schemeClr val="bg1"/>
                </a:solidFill>
                <a:latin typeface="Arial Black" panose="020B0A04020102020204" pitchFamily="34" charset="0"/>
                <a:ea typeface="Calibri"/>
                <a:cs typeface="Times New Roman"/>
              </a:rPr>
              <a:t>He </a:t>
            </a:r>
            <a:r>
              <a:rPr lang="en-US" sz="4000" i="1" dirty="0">
                <a:solidFill>
                  <a:schemeClr val="bg1"/>
                </a:solidFill>
                <a:latin typeface="Arial Black" panose="020B0A04020102020204" pitchFamily="34" charset="0"/>
                <a:ea typeface="Calibri"/>
                <a:cs typeface="Times New Roman"/>
              </a:rPr>
              <a:t>who sows sparingly will also reap sparingly, and he who sows bountifully will also reap bountifully</a:t>
            </a:r>
            <a:endParaRPr lang="en-US" sz="4000" dirty="0">
              <a:solidFill>
                <a:schemeClr val="bg1"/>
              </a:solidFill>
              <a:effectLst/>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88935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435430"/>
            <a:ext cx="11244943" cy="3914918"/>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3600" dirty="0" smtClean="0">
                <a:solidFill>
                  <a:schemeClr val="bg1"/>
                </a:solidFill>
                <a:latin typeface="Arial Black" panose="020B0A04020102020204" pitchFamily="34" charset="0"/>
                <a:ea typeface="Calibri"/>
                <a:cs typeface="Times New Roman"/>
              </a:rPr>
              <a:t>Truth Three</a:t>
            </a:r>
          </a:p>
          <a:p>
            <a:pPr marL="571500" marR="0" lvl="0" indent="-571500">
              <a:lnSpc>
                <a:spcPct val="115000"/>
              </a:lnSpc>
              <a:spcBef>
                <a:spcPts val="0"/>
              </a:spcBef>
              <a:spcAft>
                <a:spcPts val="0"/>
              </a:spcAft>
              <a:buFont typeface="Arial" panose="020B0604020202020204" pitchFamily="34" charset="0"/>
              <a:buChar char="•"/>
            </a:pPr>
            <a:r>
              <a:rPr lang="en-US" sz="3600" dirty="0" smtClean="0">
                <a:solidFill>
                  <a:schemeClr val="bg1"/>
                </a:solidFill>
                <a:latin typeface="Arial Black" panose="020B0A04020102020204" pitchFamily="34" charset="0"/>
                <a:ea typeface="Calibri"/>
                <a:cs typeface="Times New Roman"/>
              </a:rPr>
              <a:t>It’s </a:t>
            </a:r>
            <a:r>
              <a:rPr lang="en-US" sz="3600" dirty="0">
                <a:solidFill>
                  <a:schemeClr val="bg1"/>
                </a:solidFill>
                <a:latin typeface="Arial Black" panose="020B0A04020102020204" pitchFamily="34" charset="0"/>
                <a:ea typeface="Calibri"/>
                <a:cs typeface="Times New Roman"/>
              </a:rPr>
              <a:t>a heart issue: 2 Corinthians </a:t>
            </a:r>
            <a:r>
              <a:rPr lang="en-US" sz="3600" dirty="0" smtClean="0">
                <a:solidFill>
                  <a:schemeClr val="bg1"/>
                </a:solidFill>
                <a:latin typeface="Arial Black" panose="020B0A04020102020204" pitchFamily="34" charset="0"/>
                <a:ea typeface="Calibri"/>
                <a:cs typeface="Times New Roman"/>
              </a:rPr>
              <a:t>9:7</a:t>
            </a:r>
          </a:p>
          <a:p>
            <a:pPr marL="571500" marR="0" lvl="0" indent="-571500">
              <a:lnSpc>
                <a:spcPct val="115000"/>
              </a:lnSpc>
              <a:spcBef>
                <a:spcPts val="0"/>
              </a:spcBef>
              <a:spcAft>
                <a:spcPts val="0"/>
              </a:spcAft>
              <a:buFont typeface="Arial" panose="020B0604020202020204" pitchFamily="34" charset="0"/>
              <a:buChar char="•"/>
            </a:pPr>
            <a:endParaRPr lang="en-US" sz="3600" dirty="0">
              <a:solidFill>
                <a:schemeClr val="bg1"/>
              </a:solidFill>
              <a:latin typeface="Arial Black" panose="020B0A04020102020204" pitchFamily="34" charset="0"/>
              <a:ea typeface="Calibri"/>
              <a:cs typeface="Times New Roman"/>
            </a:endParaRPr>
          </a:p>
          <a:p>
            <a:pPr marL="571500" marR="0" lvl="0" indent="-571500">
              <a:lnSpc>
                <a:spcPct val="115000"/>
              </a:lnSpc>
              <a:spcBef>
                <a:spcPts val="0"/>
              </a:spcBef>
              <a:spcAft>
                <a:spcPts val="0"/>
              </a:spcAft>
              <a:buFont typeface="Arial" panose="020B0604020202020204" pitchFamily="34" charset="0"/>
              <a:buChar char="•"/>
            </a:pPr>
            <a:endParaRPr lang="en-US" sz="3600" dirty="0" smtClean="0">
              <a:solidFill>
                <a:schemeClr val="bg1"/>
              </a:solidFill>
              <a:latin typeface="Arial Black" panose="020B0A04020102020204" pitchFamily="34" charset="0"/>
              <a:ea typeface="Calibri"/>
              <a:cs typeface="Times New Roman"/>
            </a:endParaRPr>
          </a:p>
          <a:p>
            <a:pPr marL="571500" marR="0" lvl="0" indent="-571500">
              <a:lnSpc>
                <a:spcPct val="115000"/>
              </a:lnSpc>
              <a:spcBef>
                <a:spcPts val="0"/>
              </a:spcBef>
              <a:spcAft>
                <a:spcPts val="0"/>
              </a:spcAft>
              <a:buFont typeface="Arial" panose="020B0604020202020204" pitchFamily="34" charset="0"/>
              <a:buChar char="•"/>
            </a:pPr>
            <a:r>
              <a:rPr lang="en-US" sz="3600" dirty="0" smtClean="0">
                <a:solidFill>
                  <a:schemeClr val="bg1"/>
                </a:solidFill>
                <a:latin typeface="Arial Black" panose="020B0A04020102020204" pitchFamily="34" charset="0"/>
                <a:ea typeface="Calibri"/>
                <a:cs typeface="Times New Roman"/>
              </a:rPr>
              <a:t>So </a:t>
            </a:r>
            <a:r>
              <a:rPr lang="en-US" sz="3600" dirty="0">
                <a:solidFill>
                  <a:schemeClr val="bg1"/>
                </a:solidFill>
                <a:latin typeface="Arial Black" panose="020B0A04020102020204" pitchFamily="34" charset="0"/>
                <a:ea typeface="Calibri"/>
                <a:cs typeface="Times New Roman"/>
              </a:rPr>
              <a:t>let each one give as he purposes in his heart, not grudgingly or of necessity</a:t>
            </a:r>
          </a:p>
        </p:txBody>
      </p:sp>
    </p:spTree>
    <p:extLst>
      <p:ext uri="{BB962C8B-B14F-4D97-AF65-F5344CB8AC3E}">
        <p14:creationId xmlns:p14="http://schemas.microsoft.com/office/powerpoint/2010/main" val="2021276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435430"/>
            <a:ext cx="11244943" cy="5189113"/>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dirty="0" smtClean="0">
                <a:solidFill>
                  <a:schemeClr val="bg1"/>
                </a:solidFill>
                <a:latin typeface="Arial Black" panose="020B0A04020102020204" pitchFamily="34" charset="0"/>
                <a:ea typeface="Calibri"/>
                <a:cs typeface="Times New Roman"/>
              </a:rPr>
              <a:t>Truth Four</a:t>
            </a: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It’s </a:t>
            </a:r>
            <a:r>
              <a:rPr lang="en-US" sz="3600" dirty="0">
                <a:solidFill>
                  <a:schemeClr val="bg1"/>
                </a:solidFill>
                <a:latin typeface="Arial Black" panose="020B0A04020102020204" pitchFamily="34" charset="0"/>
                <a:ea typeface="Calibri"/>
                <a:cs typeface="Times New Roman"/>
              </a:rPr>
              <a:t>will be remembered: </a:t>
            </a:r>
            <a:endParaRPr lang="en-US" sz="3600" dirty="0" smtClean="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2 </a:t>
            </a:r>
            <a:r>
              <a:rPr lang="en-US" sz="3600" dirty="0">
                <a:solidFill>
                  <a:schemeClr val="bg1"/>
                </a:solidFill>
                <a:latin typeface="Arial Black" panose="020B0A04020102020204" pitchFamily="34" charset="0"/>
                <a:ea typeface="Calibri"/>
                <a:cs typeface="Times New Roman"/>
              </a:rPr>
              <a:t>Corinthians 9:9 </a:t>
            </a:r>
            <a:endParaRPr lang="en-US" sz="3600" dirty="0" smtClean="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endParaRPr lang="en-US" sz="3600" dirty="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As </a:t>
            </a:r>
            <a:r>
              <a:rPr lang="en-US" sz="3600" dirty="0">
                <a:solidFill>
                  <a:schemeClr val="bg1"/>
                </a:solidFill>
                <a:latin typeface="Arial Black" panose="020B0A04020102020204" pitchFamily="34" charset="0"/>
                <a:ea typeface="Calibri"/>
                <a:cs typeface="Times New Roman"/>
              </a:rPr>
              <a:t>it is written</a:t>
            </a:r>
            <a:r>
              <a:rPr lang="en-US" sz="3600" dirty="0" smtClean="0">
                <a:solidFill>
                  <a:schemeClr val="bg1"/>
                </a:solidFill>
                <a:latin typeface="Arial Black" panose="020B0A04020102020204" pitchFamily="34" charset="0"/>
                <a:ea typeface="Calibri"/>
                <a:cs typeface="Times New Roman"/>
              </a:rPr>
              <a:t>: “</a:t>
            </a:r>
            <a:r>
              <a:rPr lang="en-US" sz="3600" dirty="0">
                <a:solidFill>
                  <a:schemeClr val="bg1"/>
                </a:solidFill>
                <a:latin typeface="Arial Black" panose="020B0A04020102020204" pitchFamily="34" charset="0"/>
                <a:ea typeface="Calibri"/>
                <a:cs typeface="Times New Roman"/>
              </a:rPr>
              <a:t>He has dispersed </a:t>
            </a:r>
            <a:r>
              <a:rPr lang="en-US" sz="3600" dirty="0" smtClean="0">
                <a:solidFill>
                  <a:schemeClr val="bg1"/>
                </a:solidFill>
                <a:latin typeface="Arial Black" panose="020B0A04020102020204" pitchFamily="34" charset="0"/>
                <a:ea typeface="Calibri"/>
                <a:cs typeface="Times New Roman"/>
              </a:rPr>
              <a:t>abroad, He </a:t>
            </a:r>
            <a:r>
              <a:rPr lang="en-US" sz="3600" dirty="0">
                <a:solidFill>
                  <a:schemeClr val="bg1"/>
                </a:solidFill>
                <a:latin typeface="Arial Black" panose="020B0A04020102020204" pitchFamily="34" charset="0"/>
                <a:ea typeface="Calibri"/>
                <a:cs typeface="Times New Roman"/>
              </a:rPr>
              <a:t>has given to the </a:t>
            </a:r>
            <a:r>
              <a:rPr lang="en-US" sz="3600" dirty="0" smtClean="0">
                <a:solidFill>
                  <a:schemeClr val="bg1"/>
                </a:solidFill>
                <a:latin typeface="Arial Black" panose="020B0A04020102020204" pitchFamily="34" charset="0"/>
                <a:ea typeface="Calibri"/>
                <a:cs typeface="Times New Roman"/>
              </a:rPr>
              <a:t>poor; His </a:t>
            </a:r>
            <a:r>
              <a:rPr lang="en-US" sz="3600" dirty="0">
                <a:solidFill>
                  <a:schemeClr val="bg1"/>
                </a:solidFill>
                <a:latin typeface="Arial Black" panose="020B0A04020102020204" pitchFamily="34" charset="0"/>
                <a:ea typeface="Calibri"/>
                <a:cs typeface="Times New Roman"/>
              </a:rPr>
              <a:t>righteousness endures forever</a:t>
            </a:r>
            <a:r>
              <a:rPr lang="en-US" sz="3600" dirty="0" smtClean="0">
                <a:solidFill>
                  <a:schemeClr val="bg1"/>
                </a:solidFill>
                <a:latin typeface="Arial Black" panose="020B0A04020102020204" pitchFamily="34" charset="0"/>
                <a:ea typeface="Calibri"/>
                <a:cs typeface="Times New Roman"/>
              </a:rPr>
              <a:t>.”</a:t>
            </a:r>
            <a:endParaRPr lang="en-US" sz="3600" dirty="0">
              <a:solidFill>
                <a:schemeClr val="bg1"/>
              </a:solidFill>
              <a:latin typeface="Arial Black" panose="020B0A04020102020204" pitchFamily="34" charset="0"/>
              <a:ea typeface="Calibri"/>
              <a:cs typeface="Times New Roman"/>
            </a:endParaRPr>
          </a:p>
          <a:p>
            <a:pPr marL="342900" marR="0" lvl="0" indent="-342900">
              <a:lnSpc>
                <a:spcPct val="115000"/>
              </a:lnSpc>
              <a:spcBef>
                <a:spcPts val="0"/>
              </a:spcBef>
              <a:spcAft>
                <a:spcPts val="0"/>
              </a:spcAft>
              <a:buFont typeface="Symbol"/>
              <a:buChar char=""/>
            </a:pPr>
            <a:endParaRPr lang="en-US" sz="3600" dirty="0">
              <a:solidFill>
                <a:schemeClr val="bg1"/>
              </a:solidFill>
              <a:effectLst/>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67436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435430"/>
            <a:ext cx="11244943" cy="5189113"/>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dirty="0" smtClean="0">
                <a:solidFill>
                  <a:schemeClr val="bg1"/>
                </a:solidFill>
                <a:latin typeface="Arial Black" panose="020B0A04020102020204" pitchFamily="34" charset="0"/>
                <a:ea typeface="Calibri"/>
                <a:cs typeface="Times New Roman"/>
              </a:rPr>
              <a:t>Truth </a:t>
            </a:r>
            <a:r>
              <a:rPr lang="en-US" sz="3600" dirty="0">
                <a:solidFill>
                  <a:schemeClr val="bg1"/>
                </a:solidFill>
                <a:latin typeface="Arial Black" panose="020B0A04020102020204" pitchFamily="34" charset="0"/>
                <a:ea typeface="Calibri"/>
                <a:cs typeface="Times New Roman"/>
              </a:rPr>
              <a:t>Five </a:t>
            </a:r>
            <a:endParaRPr lang="en-US" sz="3600" dirty="0" smtClean="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It’s </a:t>
            </a:r>
            <a:r>
              <a:rPr lang="en-US" sz="3600" dirty="0">
                <a:solidFill>
                  <a:schemeClr val="bg1"/>
                </a:solidFill>
                <a:latin typeface="Arial Black" panose="020B0A04020102020204" pitchFamily="34" charset="0"/>
                <a:ea typeface="Calibri"/>
                <a:cs typeface="Times New Roman"/>
              </a:rPr>
              <a:t>contagious: </a:t>
            </a:r>
            <a:endParaRPr lang="en-US" sz="3600" dirty="0" smtClean="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2 </a:t>
            </a:r>
            <a:r>
              <a:rPr lang="en-US" sz="3600" dirty="0">
                <a:solidFill>
                  <a:schemeClr val="bg1"/>
                </a:solidFill>
                <a:latin typeface="Arial Black" panose="020B0A04020102020204" pitchFamily="34" charset="0"/>
                <a:ea typeface="Calibri"/>
                <a:cs typeface="Times New Roman"/>
              </a:rPr>
              <a:t>Corinthians 9:11 </a:t>
            </a:r>
            <a:endParaRPr lang="en-US" sz="3600" dirty="0" smtClean="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endParaRPr lang="en-US" sz="3600" dirty="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endParaRPr lang="en-US" sz="3600" dirty="0" smtClean="0">
              <a:solidFill>
                <a:schemeClr val="bg1"/>
              </a:solidFill>
              <a:latin typeface="Arial Black" panose="020B0A04020102020204" pitchFamily="34" charset="0"/>
              <a:ea typeface="Calibri"/>
              <a:cs typeface="Times New Roman"/>
            </a:endParaRP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Yes</a:t>
            </a:r>
            <a:r>
              <a:rPr lang="en-US" sz="3600" dirty="0">
                <a:solidFill>
                  <a:schemeClr val="bg1"/>
                </a:solidFill>
                <a:latin typeface="Arial Black" panose="020B0A04020102020204" pitchFamily="34" charset="0"/>
                <a:ea typeface="Calibri"/>
                <a:cs typeface="Times New Roman"/>
              </a:rPr>
              <a:t>, you will be enriched in every way so that you can always be generous.</a:t>
            </a:r>
          </a:p>
          <a:p>
            <a:pPr marL="342900" marR="0" lvl="0" indent="-342900">
              <a:lnSpc>
                <a:spcPct val="115000"/>
              </a:lnSpc>
              <a:spcBef>
                <a:spcPts val="0"/>
              </a:spcBef>
              <a:spcAft>
                <a:spcPts val="0"/>
              </a:spcAft>
              <a:buFont typeface="Symbol"/>
              <a:buChar char=""/>
            </a:pPr>
            <a:endParaRPr lang="en-US" sz="3600" dirty="0">
              <a:solidFill>
                <a:schemeClr val="bg1"/>
              </a:solidFill>
              <a:effectLst/>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851427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435430"/>
            <a:ext cx="11244943" cy="6463308"/>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dirty="0" smtClean="0">
                <a:solidFill>
                  <a:schemeClr val="bg1"/>
                </a:solidFill>
                <a:latin typeface="Arial Black" panose="020B0A04020102020204" pitchFamily="34" charset="0"/>
                <a:ea typeface="Calibri"/>
                <a:cs typeface="Times New Roman"/>
              </a:rPr>
              <a:t>Truth Six</a:t>
            </a: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It </a:t>
            </a:r>
            <a:r>
              <a:rPr lang="en-US" sz="3600" dirty="0">
                <a:solidFill>
                  <a:schemeClr val="bg1"/>
                </a:solidFill>
                <a:latin typeface="Arial Black" panose="020B0A04020102020204" pitchFamily="34" charset="0"/>
                <a:ea typeface="Calibri"/>
                <a:cs typeface="Times New Roman"/>
              </a:rPr>
              <a:t>brings praise to God: 2 Corinthians 9: </a:t>
            </a:r>
            <a:r>
              <a:rPr lang="en-US" sz="3600" dirty="0" smtClean="0">
                <a:solidFill>
                  <a:schemeClr val="bg1"/>
                </a:solidFill>
                <a:latin typeface="Arial Black" panose="020B0A04020102020204" pitchFamily="34" charset="0"/>
                <a:ea typeface="Calibri"/>
                <a:cs typeface="Times New Roman"/>
              </a:rPr>
              <a:t>12</a:t>
            </a: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The </a:t>
            </a:r>
            <a:r>
              <a:rPr lang="en-US" sz="3600" dirty="0">
                <a:solidFill>
                  <a:schemeClr val="bg1"/>
                </a:solidFill>
                <a:latin typeface="Arial Black" panose="020B0A04020102020204" pitchFamily="34" charset="0"/>
                <a:ea typeface="Calibri"/>
                <a:cs typeface="Times New Roman"/>
              </a:rPr>
              <a:t>Orphan and the Soldier </a:t>
            </a:r>
            <a:r>
              <a:rPr lang="en-US" sz="3600" dirty="0" smtClean="0">
                <a:solidFill>
                  <a:schemeClr val="bg1"/>
                </a:solidFill>
                <a:latin typeface="Arial Black" panose="020B0A04020102020204" pitchFamily="34" charset="0"/>
                <a:ea typeface="Calibri"/>
                <a:cs typeface="Times New Roman"/>
              </a:rPr>
              <a:t>Story</a:t>
            </a:r>
          </a:p>
          <a:p>
            <a:pPr marL="800100" lvl="1" indent="-342900">
              <a:lnSpc>
                <a:spcPct val="115000"/>
              </a:lnSpc>
              <a:buFont typeface="Symbol"/>
              <a:buChar char=""/>
            </a:pPr>
            <a:r>
              <a:rPr lang="en-US" sz="3600" dirty="0" smtClean="0">
                <a:solidFill>
                  <a:schemeClr val="bg1"/>
                </a:solidFill>
                <a:latin typeface="Arial Black" panose="020B0A04020102020204" pitchFamily="34" charset="0"/>
                <a:ea typeface="Calibri"/>
                <a:cs typeface="Times New Roman"/>
              </a:rPr>
              <a:t>So </a:t>
            </a:r>
            <a:r>
              <a:rPr lang="en-US" sz="3600" dirty="0">
                <a:solidFill>
                  <a:schemeClr val="bg1"/>
                </a:solidFill>
                <a:latin typeface="Arial Black" panose="020B0A04020102020204" pitchFamily="34" charset="0"/>
                <a:ea typeface="Calibri"/>
                <a:cs typeface="Times New Roman"/>
              </a:rPr>
              <a:t>two good things will result from this ministry of </a:t>
            </a:r>
            <a:r>
              <a:rPr lang="en-US" sz="3600" dirty="0" smtClean="0">
                <a:solidFill>
                  <a:schemeClr val="bg1"/>
                </a:solidFill>
                <a:latin typeface="Arial Black" panose="020B0A04020102020204" pitchFamily="34" charset="0"/>
                <a:ea typeface="Calibri"/>
                <a:cs typeface="Times New Roman"/>
              </a:rPr>
              <a:t>giving, the </a:t>
            </a:r>
            <a:r>
              <a:rPr lang="en-US" sz="3600" dirty="0">
                <a:solidFill>
                  <a:schemeClr val="bg1"/>
                </a:solidFill>
                <a:latin typeface="Arial Black" panose="020B0A04020102020204" pitchFamily="34" charset="0"/>
                <a:ea typeface="Calibri"/>
                <a:cs typeface="Times New Roman"/>
              </a:rPr>
              <a:t>needs of the believers in </a:t>
            </a:r>
            <a:r>
              <a:rPr lang="en-US" sz="3600" dirty="0" smtClean="0">
                <a:solidFill>
                  <a:schemeClr val="bg1"/>
                </a:solidFill>
                <a:latin typeface="Arial Black" panose="020B0A04020102020204" pitchFamily="34" charset="0"/>
                <a:ea typeface="Calibri"/>
                <a:cs typeface="Times New Roman"/>
              </a:rPr>
              <a:t>Jerusalem </a:t>
            </a:r>
            <a:r>
              <a:rPr lang="en-US" sz="3600" dirty="0">
                <a:solidFill>
                  <a:schemeClr val="bg1"/>
                </a:solidFill>
                <a:latin typeface="Arial Black" panose="020B0A04020102020204" pitchFamily="34" charset="0"/>
                <a:ea typeface="Calibri"/>
                <a:cs typeface="Times New Roman"/>
              </a:rPr>
              <a:t>will be met, and they will joyfully express their thanks to God.</a:t>
            </a:r>
          </a:p>
          <a:p>
            <a:pPr marL="342900" marR="0" lvl="0" indent="-342900">
              <a:lnSpc>
                <a:spcPct val="115000"/>
              </a:lnSpc>
              <a:spcBef>
                <a:spcPts val="0"/>
              </a:spcBef>
              <a:spcAft>
                <a:spcPts val="0"/>
              </a:spcAft>
              <a:buFont typeface="Symbol"/>
              <a:buChar char=""/>
            </a:pPr>
            <a:endParaRPr lang="en-US" sz="3600" dirty="0">
              <a:solidFill>
                <a:schemeClr val="bg1"/>
              </a:solidFill>
              <a:effectLst/>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643535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983" y="3197982"/>
            <a:ext cx="10242387" cy="1822514"/>
          </a:xfrm>
        </p:spPr>
        <p:txBody>
          <a:bodyPr/>
          <a:lstStyle/>
          <a:p>
            <a:r>
              <a:rPr lang="en-US" dirty="0"/>
              <a:t>•	</a:t>
            </a:r>
            <a:r>
              <a:rPr lang="en-US" sz="2800" b="1" dirty="0">
                <a:latin typeface="Arial Black" panose="020B0A04020102020204" pitchFamily="34" charset="0"/>
              </a:rPr>
              <a:t>Actions Point: </a:t>
            </a:r>
            <a:r>
              <a:rPr lang="en-US" sz="2800" b="1" dirty="0" smtClean="0">
                <a:latin typeface="Arial Black" panose="020B0A04020102020204" pitchFamily="34" charset="0"/>
              </a:rPr>
              <a:t/>
            </a:r>
            <a:br>
              <a:rPr lang="en-US" sz="2800" b="1" dirty="0" smtClean="0">
                <a:latin typeface="Arial Black" panose="020B0A04020102020204" pitchFamily="34" charset="0"/>
              </a:rPr>
            </a:br>
            <a:r>
              <a:rPr lang="en-US" sz="2800" b="1" dirty="0">
                <a:latin typeface="Arial Black" panose="020B0A04020102020204" pitchFamily="34" charset="0"/>
              </a:rPr>
              <a:t> </a:t>
            </a:r>
            <a:r>
              <a:rPr lang="en-US" sz="2800" b="1" dirty="0" smtClean="0">
                <a:latin typeface="Arial Black" panose="020B0A04020102020204" pitchFamily="34" charset="0"/>
              </a:rPr>
              <a:t> Sit </a:t>
            </a:r>
            <a:r>
              <a:rPr lang="en-US" sz="2800" b="1" dirty="0">
                <a:latin typeface="Arial Black" panose="020B0A04020102020204" pitchFamily="34" charset="0"/>
              </a:rPr>
              <a:t>down with God and make a commitment to begin on the road toward outrageous generosity.</a:t>
            </a:r>
            <a:br>
              <a:rPr lang="en-US" sz="2800" b="1" dirty="0">
                <a:latin typeface="Arial Black" panose="020B0A04020102020204" pitchFamily="34" charset="0"/>
              </a:rPr>
            </a:br>
            <a:r>
              <a:rPr lang="en-US" sz="2800" b="1" dirty="0" smtClean="0">
                <a:latin typeface="Arial Black" panose="020B0A04020102020204" pitchFamily="34" charset="0"/>
              </a:rPr>
              <a:t> </a:t>
            </a:r>
            <a:br>
              <a:rPr lang="en-US" sz="2800" b="1" dirty="0" smtClean="0">
                <a:latin typeface="Arial Black" panose="020B0A04020102020204" pitchFamily="34" charset="0"/>
              </a:rPr>
            </a:br>
            <a:r>
              <a:rPr lang="en-US" sz="2800" b="1" dirty="0" smtClean="0">
                <a:latin typeface="Arial Black" panose="020B0A04020102020204" pitchFamily="34" charset="0"/>
              </a:rPr>
              <a:t>Once </a:t>
            </a:r>
            <a:r>
              <a:rPr lang="en-US" sz="2800" b="1" dirty="0">
                <a:latin typeface="Arial Black" panose="020B0A04020102020204" pitchFamily="34" charset="0"/>
              </a:rPr>
              <a:t>you and God find a place to begin, as you see His blessing and your trust in Him begins to grow, move your amount up until you arrive at the place where you fully trust Him in your </a:t>
            </a:r>
            <a:r>
              <a:rPr lang="en-US" dirty="0"/>
              <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93917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TotalTime>
  <Words>252</Words>
  <Application>Microsoft Office PowerPoint</Application>
  <PresentationFormat>Custom</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Connect to Community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Actions Point:    Sit down with God and make a commitment to begin on the road toward outrageous generosity.   Once you and God find a place to begin, as you see His blessing and your trust in Him begins to grow, move your amount up until you arrive at the place where you fully trust Him in your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to Community</dc:title>
  <dc:creator>admin</dc:creator>
  <cp:lastModifiedBy>new pc</cp:lastModifiedBy>
  <cp:revision>5</cp:revision>
  <dcterms:created xsi:type="dcterms:W3CDTF">2016-04-10T11:28:21Z</dcterms:created>
  <dcterms:modified xsi:type="dcterms:W3CDTF">2016-04-16T18:55:30Z</dcterms:modified>
</cp:coreProperties>
</file>