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p:scale>
          <a:sx n="122" d="100"/>
          <a:sy n="122" d="100"/>
        </p:scale>
        <p:origin x="-12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16084FA-9895-408C-8B3B-BB66F6BE7E26}" type="datetimeFigureOut">
              <a:rPr lang="en-US" smtClean="0"/>
              <a:t>6/11/2016</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277545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38562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6/11/2016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353837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6/11/2016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50933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16084FA-9895-408C-8B3B-BB66F6BE7E26}" type="datetimeFigureOut">
              <a:rPr lang="en-US" smtClean="0"/>
              <a:t>6/11/2016</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605622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16084FA-9895-408C-8B3B-BB66F6BE7E26}" type="datetimeFigureOut">
              <a:rPr lang="en-US" smtClean="0"/>
              <a:t>6/11/2016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53788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16084FA-9895-408C-8B3B-BB66F6BE7E26}" type="datetimeFigureOut">
              <a:rPr lang="en-US" smtClean="0"/>
              <a:t>6/11/2016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821645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084FA-9895-408C-8B3B-BB66F6BE7E26}"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96780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16084FA-9895-408C-8B3B-BB66F6BE7E26}" type="datetimeFigureOut">
              <a:rPr lang="en-US" smtClean="0"/>
              <a:t>6/11/2016</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95104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084FA-9895-408C-8B3B-BB66F6BE7E26}"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9538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6/11/2016</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39019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6084FA-9895-408C-8B3B-BB66F6BE7E26}"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919477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6084FA-9895-408C-8B3B-BB66F6BE7E26}" type="datetimeFigureOut">
              <a:rPr lang="en-US" smtClean="0"/>
              <a:t>6/11/2016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7787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6084FA-9895-408C-8B3B-BB66F6BE7E26}" type="datetimeFigureOut">
              <a:rPr lang="en-US" smtClean="0"/>
              <a:t>6/11/2016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4087639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084FA-9895-408C-8B3B-BB66F6BE7E26}" type="datetimeFigureOut">
              <a:rPr lang="en-US" smtClean="0"/>
              <a:t>6/11/2016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27827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67006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6349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6084FA-9895-408C-8B3B-BB66F6BE7E26}" type="datetimeFigureOut">
              <a:rPr lang="en-US" smtClean="0"/>
              <a:t>6/11/2016</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84BF9E-B265-470F-A2F5-E172260150A4}" type="slidenum">
              <a:rPr lang="en-US" smtClean="0"/>
              <a:t>‹#›</a:t>
            </a:fld>
            <a:endParaRPr lang="en-US"/>
          </a:p>
        </p:txBody>
      </p:sp>
    </p:spTree>
    <p:extLst>
      <p:ext uri="{BB962C8B-B14F-4D97-AF65-F5344CB8AC3E}">
        <p14:creationId xmlns:p14="http://schemas.microsoft.com/office/powerpoint/2010/main" val="24203520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70338"/>
            <a:ext cx="9448800" cy="5799016"/>
          </a:xfrm>
        </p:spPr>
        <p:txBody>
          <a:bodyPr>
            <a:normAutofit fontScale="90000"/>
          </a:bodyPr>
          <a:lstStyle/>
          <a:p>
            <a:pPr algn="ctr"/>
            <a:r>
              <a:rPr lang="en-US" sz="7200" b="1" dirty="0" smtClean="0"/>
              <a:t/>
            </a:r>
            <a:br>
              <a:rPr lang="en-US" sz="7200" b="1" dirty="0" smtClean="0"/>
            </a:br>
            <a:r>
              <a:rPr lang="en-US" sz="7200" b="1" dirty="0"/>
              <a:t/>
            </a:r>
            <a:br>
              <a:rPr lang="en-US" sz="7200" b="1" dirty="0"/>
            </a:br>
            <a:r>
              <a:rPr lang="en-US" sz="7200" b="1" dirty="0" smtClean="0"/>
              <a:t/>
            </a:r>
            <a:br>
              <a:rPr lang="en-US" sz="7200" b="1" dirty="0" smtClean="0"/>
            </a:br>
            <a:r>
              <a:rPr lang="en-US" sz="7200" b="1" dirty="0"/>
              <a:t/>
            </a:r>
            <a:br>
              <a:rPr lang="en-US" sz="7200" b="1" dirty="0"/>
            </a:br>
            <a:r>
              <a:rPr lang="en-US" sz="7200" b="1" dirty="0" smtClean="0"/>
              <a:t>Lessons form the Jacob and Esau</a:t>
            </a:r>
            <a:r>
              <a:rPr lang="en-US" sz="7200" b="1" dirty="0"/>
              <a:t/>
            </a:r>
            <a:br>
              <a:rPr lang="en-US" sz="7200" b="1" dirty="0"/>
            </a:br>
            <a:r>
              <a:rPr lang="en-US" sz="7200" b="1" dirty="0" smtClean="0"/>
              <a:t/>
            </a:r>
            <a:br>
              <a:rPr lang="en-US" sz="7200" b="1" dirty="0" smtClean="0"/>
            </a:br>
            <a:r>
              <a:rPr lang="en-US" sz="7200" b="1" dirty="0" smtClean="0"/>
              <a:t>Your </a:t>
            </a:r>
            <a:r>
              <a:rPr lang="en-US" sz="7200" b="1" dirty="0"/>
              <a:t>identity </a:t>
            </a:r>
            <a:r>
              <a:rPr lang="en-US" sz="7200" b="1" dirty="0" smtClean="0"/>
              <a:t>is not in the Moment!</a:t>
            </a:r>
            <a:r>
              <a:rPr lang="en-US" sz="7200" b="1" dirty="0"/>
              <a:t/>
            </a:r>
            <a:br>
              <a:rPr lang="en-US" sz="7200" b="1" dirty="0"/>
            </a:br>
            <a:endParaRPr lang="en-US" sz="7200" b="1" dirty="0"/>
          </a:p>
        </p:txBody>
      </p:sp>
    </p:spTree>
    <p:extLst>
      <p:ext uri="{BB962C8B-B14F-4D97-AF65-F5344CB8AC3E}">
        <p14:creationId xmlns:p14="http://schemas.microsoft.com/office/powerpoint/2010/main" val="108514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54063"/>
            <a:ext cx="12094464" cy="769441"/>
          </a:xfrm>
          <a:prstGeom prst="rect">
            <a:avLst/>
          </a:prstGeom>
        </p:spPr>
        <p:txBody>
          <a:bodyPr wrap="square">
            <a:spAutoFit/>
          </a:bodyPr>
          <a:lstStyle/>
          <a:p>
            <a:pPr algn="ctr"/>
            <a:r>
              <a:rPr lang="en-US" sz="4400" dirty="0">
                <a:latin typeface="Aharoni" panose="02010803020104030203" pitchFamily="2" charset="-79"/>
                <a:cs typeface="Aharoni" panose="02010803020104030203" pitchFamily="2" charset="-79"/>
              </a:rPr>
              <a:t>Connect verse for the week.</a:t>
            </a:r>
          </a:p>
        </p:txBody>
      </p:sp>
      <p:sp>
        <p:nvSpPr>
          <p:cNvPr id="3" name="Rectangle 2"/>
          <p:cNvSpPr/>
          <p:nvPr/>
        </p:nvSpPr>
        <p:spPr>
          <a:xfrm>
            <a:off x="97536" y="1609725"/>
            <a:ext cx="11980164" cy="369332"/>
          </a:xfrm>
          <a:prstGeom prst="rect">
            <a:avLst/>
          </a:prstGeom>
        </p:spPr>
        <p:txBody>
          <a:bodyPr wrap="square">
            <a:spAutoFit/>
          </a:bodyPr>
          <a:lstStyle/>
          <a:p>
            <a:pPr algn="ctr"/>
            <a:r>
              <a:rPr lang="en-US" baseline="30000" dirty="0"/>
              <a:t> </a:t>
            </a:r>
            <a:endParaRPr lang="en-US" sz="4000" dirty="0">
              <a:latin typeface="Arial Black" panose="020B0A04020102020204" pitchFamily="34" charset="0"/>
            </a:endParaRPr>
          </a:p>
        </p:txBody>
      </p:sp>
      <p:sp>
        <p:nvSpPr>
          <p:cNvPr id="5" name="Rectangle 4"/>
          <p:cNvSpPr/>
          <p:nvPr/>
        </p:nvSpPr>
        <p:spPr>
          <a:xfrm>
            <a:off x="1320800" y="1609725"/>
            <a:ext cx="9378462" cy="5323893"/>
          </a:xfrm>
          <a:prstGeom prst="rect">
            <a:avLst/>
          </a:prstGeom>
        </p:spPr>
        <p:txBody>
          <a:bodyPr wrap="square">
            <a:spAutoFit/>
          </a:bodyPr>
          <a:lstStyle/>
          <a:p>
            <a:pPr algn="ctr"/>
            <a:r>
              <a:rPr lang="en-US" sz="4800" b="1" dirty="0" smtClean="0">
                <a:latin typeface="Times New Roman"/>
                <a:ea typeface="Calibri"/>
                <a:cs typeface="Times New Roman"/>
              </a:rPr>
              <a:t>Colossians </a:t>
            </a:r>
            <a:r>
              <a:rPr lang="en-US" sz="4800" b="1" dirty="0">
                <a:latin typeface="Times New Roman"/>
                <a:ea typeface="Calibri"/>
                <a:cs typeface="Times New Roman"/>
              </a:rPr>
              <a:t>4:5-6, </a:t>
            </a:r>
            <a:r>
              <a:rPr lang="en-US" sz="4800" b="1" dirty="0" smtClean="0">
                <a:latin typeface="Times New Roman"/>
                <a:ea typeface="Calibri"/>
                <a:cs typeface="Times New Roman"/>
              </a:rPr>
              <a:t> </a:t>
            </a:r>
            <a:r>
              <a:rPr lang="en-US" sz="4800" b="1" dirty="0">
                <a:latin typeface="Times New Roman"/>
                <a:ea typeface="Calibri"/>
                <a:cs typeface="Times New Roman"/>
              </a:rPr>
              <a:t>Walk in wisdom toward outsiders, making the best use of the time. Let your speech always be gracious, seasoned with salt, so that you may know how you ought to answer each person.</a:t>
            </a:r>
            <a:endParaRPr lang="en-US" sz="4400" dirty="0">
              <a:latin typeface="Calibri"/>
              <a:ea typeface="Calibri"/>
              <a:cs typeface="Times New Roman"/>
            </a:endParaRPr>
          </a:p>
          <a:p>
            <a:pPr algn="ctr">
              <a:lnSpc>
                <a:spcPct val="115000"/>
              </a:lnSpc>
            </a:pPr>
            <a:endParaRPr lang="en-US" sz="4800" dirty="0">
              <a:effectLst/>
              <a:latin typeface="Calibri"/>
              <a:ea typeface="Calibri"/>
              <a:cs typeface="Times New Roman"/>
            </a:endParaRPr>
          </a:p>
        </p:txBody>
      </p:sp>
    </p:spTree>
    <p:extLst>
      <p:ext uri="{BB962C8B-B14F-4D97-AF65-F5344CB8AC3E}">
        <p14:creationId xmlns:p14="http://schemas.microsoft.com/office/powerpoint/2010/main" val="90802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81026"/>
            <a:ext cx="12192000" cy="6689716"/>
          </a:xfrm>
          <a:prstGeom prst="rect">
            <a:avLst/>
          </a:prstGeom>
        </p:spPr>
        <p:txBody>
          <a:bodyPr wrap="square">
            <a:spAutoFit/>
          </a:bodyPr>
          <a:lstStyle/>
          <a:p>
            <a:pPr marL="342900" marR="0" lvl="0" indent="-342900" hangingPunct="0">
              <a:lnSpc>
                <a:spcPct val="115000"/>
              </a:lnSpc>
              <a:spcBef>
                <a:spcPts val="0"/>
              </a:spcBef>
              <a:spcAft>
                <a:spcPts val="0"/>
              </a:spcAft>
              <a:buFont typeface="Courier New"/>
              <a:buChar char="o"/>
              <a:tabLst>
                <a:tab pos="457200" algn="l"/>
              </a:tabLst>
            </a:pPr>
            <a:r>
              <a:rPr lang="en-US" sz="4800" b="1" kern="1400" dirty="0">
                <a:latin typeface="Times New Roman"/>
                <a:ea typeface="Times New Roman"/>
                <a:cs typeface="Times New Roman"/>
              </a:rPr>
              <a:t>AGE DOES NOT ALWAYS EQUAL MATURITY</a:t>
            </a:r>
            <a:endParaRPr lang="en-US" sz="48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800" dirty="0">
                <a:latin typeface="Times New Roman"/>
                <a:ea typeface="Calibri"/>
                <a:cs typeface="Times New Roman"/>
              </a:rPr>
              <a:t>Verse 27 As the boys grew up, Esau became a skillful hunter. He was an outdoorsman, but Jacob had a quiet temperament, preferring to stay at home.</a:t>
            </a:r>
            <a:endParaRPr lang="en-US" sz="48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4800" dirty="0">
                <a:latin typeface="Times New Roman"/>
                <a:ea typeface="Calibri"/>
                <a:cs typeface="Times New Roman"/>
              </a:rPr>
              <a:t>About 60 years old at this time</a:t>
            </a:r>
            <a:endParaRPr lang="en-US" sz="4800" dirty="0">
              <a:latin typeface="Calibri"/>
              <a:ea typeface="Calibri"/>
              <a:cs typeface="Times New Roman"/>
            </a:endParaRPr>
          </a:p>
          <a:p>
            <a:pPr marL="342900" marR="0" lvl="0" indent="-342900" hangingPunct="0">
              <a:lnSpc>
                <a:spcPct val="115000"/>
              </a:lnSpc>
              <a:spcBef>
                <a:spcPts val="0"/>
              </a:spcBef>
              <a:spcAft>
                <a:spcPts val="0"/>
              </a:spcAft>
              <a:buFont typeface="Symbol"/>
              <a:buChar char=""/>
              <a:tabLst>
                <a:tab pos="457200" algn="l"/>
              </a:tabLst>
            </a:pPr>
            <a:endParaRPr lang="en-US" sz="4000" b="1" kern="1400" dirty="0">
              <a:latin typeface="Times New Roman"/>
              <a:ea typeface="Times New Roman"/>
              <a:cs typeface="Times New Roman"/>
            </a:endParaRPr>
          </a:p>
        </p:txBody>
      </p:sp>
    </p:spTree>
    <p:extLst>
      <p:ext uri="{BB962C8B-B14F-4D97-AF65-F5344CB8AC3E}">
        <p14:creationId xmlns:p14="http://schemas.microsoft.com/office/powerpoint/2010/main" val="425073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5249" y="200025"/>
            <a:ext cx="10791825" cy="7179594"/>
          </a:xfrm>
          <a:prstGeom prst="rect">
            <a:avLst/>
          </a:prstGeom>
        </p:spPr>
        <p:txBody>
          <a:bodyPr wrap="square">
            <a:spAutoFit/>
          </a:bodyPr>
          <a:lstStyle/>
          <a:p>
            <a:pPr marL="342900" marR="0" lvl="0" indent="-342900" hangingPunct="0">
              <a:lnSpc>
                <a:spcPct val="115000"/>
              </a:lnSpc>
              <a:spcBef>
                <a:spcPts val="0"/>
              </a:spcBef>
              <a:spcAft>
                <a:spcPts val="0"/>
              </a:spcAft>
              <a:buFont typeface="Courier New"/>
              <a:buChar char="o"/>
              <a:tabLst>
                <a:tab pos="457200" algn="l"/>
              </a:tabLst>
            </a:pPr>
            <a:r>
              <a:rPr lang="en-US" sz="3600" b="1" dirty="0">
                <a:latin typeface="Times New Roman"/>
                <a:ea typeface="Calibri"/>
                <a:cs typeface="Times New Roman"/>
              </a:rPr>
              <a:t>MOMENTARY SATISFACTION LEADS TO LONGTERM RESULTS</a:t>
            </a:r>
            <a:endParaRPr lang="en-US" sz="36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3600" dirty="0">
                <a:latin typeface="Times New Roman"/>
                <a:ea typeface="Calibri"/>
                <a:cs typeface="Times New Roman"/>
              </a:rPr>
              <a:t>Verse 32  Look, I’m dying of starvation!” said Esau. “What good is my birthright to me now?”</a:t>
            </a:r>
            <a:endParaRPr lang="en-US" sz="3600" dirty="0">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3600" dirty="0">
                <a:latin typeface="Times New Roman"/>
                <a:ea typeface="Times New Roman"/>
                <a:cs typeface="Times New Roman"/>
              </a:rPr>
              <a:t>when we’re too lonely, too tired, or too hungry for affirmation or importance that our emotions are exaggerated and we settle for things we normally wouldn’t think twice about.</a:t>
            </a:r>
            <a:endParaRPr lang="en-US" sz="36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3600" dirty="0">
                <a:latin typeface="Calibri"/>
                <a:ea typeface="Calibri"/>
                <a:cs typeface="Times New Roman"/>
              </a:rPr>
              <a:t>Beware of the temptation to give up what you want most for what you want now.</a:t>
            </a:r>
          </a:p>
          <a:p>
            <a:pPr marL="342900" marR="0" lvl="0" indent="-342900" hangingPunct="0">
              <a:lnSpc>
                <a:spcPct val="115000"/>
              </a:lnSpc>
              <a:spcBef>
                <a:spcPts val="0"/>
              </a:spcBef>
              <a:spcAft>
                <a:spcPts val="0"/>
              </a:spcAft>
              <a:buFont typeface="Symbol"/>
              <a:buChar char=""/>
              <a:tabLst>
                <a:tab pos="457200" algn="l"/>
              </a:tabLst>
            </a:pPr>
            <a:endParaRPr lang="en-US" sz="4400" b="1" kern="1400" dirty="0">
              <a:latin typeface="Times New Roman"/>
              <a:ea typeface="Times New Roman"/>
              <a:cs typeface="Times New Roman"/>
            </a:endParaRPr>
          </a:p>
        </p:txBody>
      </p:sp>
    </p:spTree>
    <p:extLst>
      <p:ext uri="{BB962C8B-B14F-4D97-AF65-F5344CB8AC3E}">
        <p14:creationId xmlns:p14="http://schemas.microsoft.com/office/powerpoint/2010/main" val="110811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73538"/>
            <a:ext cx="11677649" cy="6604885"/>
          </a:xfrm>
          <a:prstGeom prst="rect">
            <a:avLst/>
          </a:prstGeom>
        </p:spPr>
        <p:txBody>
          <a:bodyPr wrap="square">
            <a:spAutoFit/>
          </a:bodyPr>
          <a:lstStyle/>
          <a:p>
            <a:pPr marL="342900" marR="0" lvl="0" indent="-342900" hangingPunct="0">
              <a:lnSpc>
                <a:spcPct val="115000"/>
              </a:lnSpc>
              <a:spcBef>
                <a:spcPts val="0"/>
              </a:spcBef>
              <a:spcAft>
                <a:spcPts val="0"/>
              </a:spcAft>
              <a:buFont typeface="Courier New"/>
              <a:buChar char="o"/>
              <a:tabLst>
                <a:tab pos="457200" algn="l"/>
              </a:tabLst>
            </a:pPr>
            <a:r>
              <a:rPr lang="en-US" sz="3600" b="1" dirty="0">
                <a:latin typeface="Times New Roman"/>
                <a:ea typeface="Calibri"/>
                <a:cs typeface="Times New Roman"/>
              </a:rPr>
              <a:t>YOUR INDENITY IS NOT IN THE BOWL</a:t>
            </a:r>
            <a:endParaRPr lang="en-US" sz="3600" dirty="0">
              <a:latin typeface="Calibri"/>
              <a:ea typeface="Calibri"/>
              <a:cs typeface="Times New Roman"/>
            </a:endParaRPr>
          </a:p>
          <a:p>
            <a:pPr marL="742950" marR="0" lvl="1" indent="-285750" hangingPunct="0">
              <a:lnSpc>
                <a:spcPct val="115000"/>
              </a:lnSpc>
              <a:spcBef>
                <a:spcPts val="0"/>
              </a:spcBef>
              <a:spcAft>
                <a:spcPts val="0"/>
              </a:spcAft>
              <a:buFont typeface="Courier New"/>
              <a:buChar char="o"/>
              <a:tabLst>
                <a:tab pos="457200" algn="l"/>
              </a:tabLst>
            </a:pPr>
            <a:r>
              <a:rPr lang="en-US" sz="3600" dirty="0">
                <a:latin typeface="Times New Roman"/>
                <a:ea typeface="Calibri"/>
                <a:cs typeface="Times New Roman"/>
              </a:rPr>
              <a:t>Verse 34 Then Jacob gave Esau some bread and lentil stew. Esau ate the meal, then got up and left. He showed contempt for his rights as the firstborn.</a:t>
            </a:r>
            <a:endParaRPr lang="en-US" sz="3600" dirty="0">
              <a:latin typeface="Calibri"/>
              <a:ea typeface="Calibri"/>
              <a:cs typeface="Times New Roman"/>
            </a:endParaRPr>
          </a:p>
          <a:p>
            <a:pPr marL="742950" marR="0" lvl="1" indent="-285750">
              <a:lnSpc>
                <a:spcPct val="115000"/>
              </a:lnSpc>
              <a:spcBef>
                <a:spcPts val="0"/>
              </a:spcBef>
              <a:spcAft>
                <a:spcPts val="0"/>
              </a:spcAft>
              <a:buFont typeface="Courier New"/>
              <a:buChar char="o"/>
            </a:pPr>
            <a:r>
              <a:rPr lang="en-US" sz="3600" dirty="0">
                <a:latin typeface="Times New Roman"/>
                <a:ea typeface="Times New Roman"/>
                <a:cs typeface="Times New Roman"/>
              </a:rPr>
              <a:t>We sell our peace by choosing to eat worrisome thoughts. We sell our joy by eating from a bowl of things to grumble about. We sell our testimonies by indulging in our tempers.  Esau chose the bowl and later tried to be restored, but was denied.</a:t>
            </a:r>
            <a:endParaRPr lang="en-US" sz="3600" dirty="0">
              <a:latin typeface="Calibri"/>
              <a:ea typeface="Calibri"/>
              <a:cs typeface="Times New Roman"/>
            </a:endParaRPr>
          </a:p>
          <a:p>
            <a:pPr marL="342900" marR="0" lvl="0" indent="-342900" hangingPunct="0">
              <a:lnSpc>
                <a:spcPct val="115000"/>
              </a:lnSpc>
              <a:spcBef>
                <a:spcPts val="0"/>
              </a:spcBef>
              <a:spcAft>
                <a:spcPts val="0"/>
              </a:spcAft>
              <a:buFont typeface="Symbol"/>
              <a:buChar char=""/>
              <a:tabLst>
                <a:tab pos="457200" algn="l"/>
              </a:tabLst>
            </a:pPr>
            <a:endParaRPr lang="en-US" sz="4400" b="1" kern="1400" dirty="0">
              <a:latin typeface="Times New Roman"/>
              <a:ea typeface="Times New Roman"/>
              <a:cs typeface="Times New Roman"/>
            </a:endParaRPr>
          </a:p>
        </p:txBody>
      </p:sp>
    </p:spTree>
    <p:extLst>
      <p:ext uri="{BB962C8B-B14F-4D97-AF65-F5344CB8AC3E}">
        <p14:creationId xmlns:p14="http://schemas.microsoft.com/office/powerpoint/2010/main" val="325619445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31</TotalTime>
  <Words>260</Words>
  <Application>Microsoft Office PowerPoint</Application>
  <PresentationFormat>Custom</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Vapor Trail</vt:lpstr>
      <vt:lpstr>    Lessons form the Jacob and Esau  Your identity is not in the Moment!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dc:title>
  <dc:creator>admin</dc:creator>
  <cp:lastModifiedBy>mark</cp:lastModifiedBy>
  <cp:revision>5</cp:revision>
  <dcterms:created xsi:type="dcterms:W3CDTF">2016-05-15T02:38:29Z</dcterms:created>
  <dcterms:modified xsi:type="dcterms:W3CDTF">2016-06-12T02:58:00Z</dcterms:modified>
</cp:coreProperties>
</file>