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9" d="100"/>
          <a:sy n="79" d="100"/>
        </p:scale>
        <p:origin x="420"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B16084FA-9895-408C-8B3B-BB66F6BE7E26}" type="datetimeFigureOut">
              <a:rPr lang="en-US" smtClean="0"/>
              <a:t>6/19/2016</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1277545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084FA-9895-408C-8B3B-BB66F6BE7E26}" type="datetimeFigureOut">
              <a:rPr lang="en-US" smtClean="0"/>
              <a:t>6/19/2016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3385629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16084FA-9895-408C-8B3B-BB66F6BE7E26}" type="datetimeFigureOut">
              <a:rPr lang="en-US" smtClean="0"/>
              <a:t>6/19/2016</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2353837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16084FA-9895-408C-8B3B-BB66F6BE7E26}" type="datetimeFigureOut">
              <a:rPr lang="en-US" smtClean="0"/>
              <a:t>6/19/2016</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A784BF9E-B265-470F-A2F5-E172260150A4}"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50933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B16084FA-9895-408C-8B3B-BB66F6BE7E26}" type="datetimeFigureOut">
              <a:rPr lang="en-US" smtClean="0"/>
              <a:t>6/19/2016</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605622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16084FA-9895-408C-8B3B-BB66F6BE7E26}" type="datetimeFigureOut">
              <a:rPr lang="en-US" smtClean="0"/>
              <a:t>6/19/2016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2537887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16084FA-9895-408C-8B3B-BB66F6BE7E26}" type="datetimeFigureOut">
              <a:rPr lang="en-US" smtClean="0"/>
              <a:t>6/19/2016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2821645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6084FA-9895-408C-8B3B-BB66F6BE7E26}" type="datetimeFigureOut">
              <a:rPr lang="en-US" smtClean="0"/>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13967804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B16084FA-9895-408C-8B3B-BB66F6BE7E26}" type="datetimeFigureOut">
              <a:rPr lang="en-US" smtClean="0"/>
              <a:t>6/19/2016</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2951041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6084FA-9895-408C-8B3B-BB66F6BE7E26}" type="datetimeFigureOut">
              <a:rPr lang="en-US" smtClean="0"/>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395382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B16084FA-9895-408C-8B3B-BB66F6BE7E26}" type="datetimeFigureOut">
              <a:rPr lang="en-US" smtClean="0"/>
              <a:t>6/19/2016</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3390194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6084FA-9895-408C-8B3B-BB66F6BE7E26}" type="datetimeFigureOut">
              <a:rPr lang="en-US" smtClean="0"/>
              <a:t>6/19/2016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3919477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6084FA-9895-408C-8B3B-BB66F6BE7E26}" type="datetimeFigureOut">
              <a:rPr lang="en-US" smtClean="0"/>
              <a:t>6/19/2016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1377877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6084FA-9895-408C-8B3B-BB66F6BE7E26}" type="datetimeFigureOut">
              <a:rPr lang="en-US" smtClean="0"/>
              <a:t>6/19/2016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4087639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6084FA-9895-408C-8B3B-BB66F6BE7E26}" type="datetimeFigureOut">
              <a:rPr lang="en-US" smtClean="0"/>
              <a:t>6/19/2016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2278273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084FA-9895-408C-8B3B-BB66F6BE7E26}" type="datetimeFigureOut">
              <a:rPr lang="en-US" smtClean="0"/>
              <a:t>6/19/2016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2670064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084FA-9895-408C-8B3B-BB66F6BE7E26}" type="datetimeFigureOut">
              <a:rPr lang="en-US" smtClean="0"/>
              <a:t>6/19/2016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4BF9E-B265-470F-A2F5-E172260150A4}" type="slidenum">
              <a:rPr lang="en-US" smtClean="0"/>
              <a:t>‹#›</a:t>
            </a:fld>
            <a:endParaRPr lang="en-US"/>
          </a:p>
        </p:txBody>
      </p:sp>
    </p:spTree>
    <p:extLst>
      <p:ext uri="{BB962C8B-B14F-4D97-AF65-F5344CB8AC3E}">
        <p14:creationId xmlns:p14="http://schemas.microsoft.com/office/powerpoint/2010/main" val="1363493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16084FA-9895-408C-8B3B-BB66F6BE7E26}" type="datetimeFigureOut">
              <a:rPr lang="en-US" smtClean="0"/>
              <a:t>6/19/2016</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784BF9E-B265-470F-A2F5-E172260150A4}" type="slidenum">
              <a:rPr lang="en-US" smtClean="0"/>
              <a:t>‹#›</a:t>
            </a:fld>
            <a:endParaRPr lang="en-US"/>
          </a:p>
        </p:txBody>
      </p:sp>
    </p:spTree>
    <p:extLst>
      <p:ext uri="{BB962C8B-B14F-4D97-AF65-F5344CB8AC3E}">
        <p14:creationId xmlns:p14="http://schemas.microsoft.com/office/powerpoint/2010/main" val="242035207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70338"/>
            <a:ext cx="9448800" cy="5799016"/>
          </a:xfrm>
        </p:spPr>
        <p:txBody>
          <a:bodyPr>
            <a:normAutofit fontScale="90000"/>
          </a:bodyPr>
          <a:lstStyle/>
          <a:p>
            <a:pPr algn="ctr"/>
            <a:br>
              <a:rPr lang="en-US" sz="7200" b="1" dirty="0"/>
            </a:br>
            <a:br>
              <a:rPr lang="en-US" sz="7200" b="1" dirty="0"/>
            </a:br>
            <a:br>
              <a:rPr lang="en-US" sz="7200" b="1" dirty="0"/>
            </a:br>
            <a:br>
              <a:rPr lang="en-US" sz="7200" b="1" dirty="0"/>
            </a:br>
            <a:r>
              <a:rPr lang="en-US" sz="7200" b="1" dirty="0"/>
              <a:t>Lessons from Jacob</a:t>
            </a:r>
            <a:br>
              <a:rPr lang="en-US" sz="7200" b="1" dirty="0"/>
            </a:br>
            <a:br>
              <a:rPr lang="en-US" sz="7200" b="1" dirty="0"/>
            </a:br>
            <a:r>
              <a:rPr lang="en-US" sz="7200" b="1" dirty="0"/>
              <a:t>Your identity is not in the situation</a:t>
            </a:r>
            <a:br>
              <a:rPr lang="en-US" sz="7200" b="1" dirty="0"/>
            </a:br>
            <a:endParaRPr lang="en-US" sz="7200" b="1" dirty="0"/>
          </a:p>
        </p:txBody>
      </p:sp>
    </p:spTree>
    <p:extLst>
      <p:ext uri="{BB962C8B-B14F-4D97-AF65-F5344CB8AC3E}">
        <p14:creationId xmlns:p14="http://schemas.microsoft.com/office/powerpoint/2010/main" val="1085140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072" y="1170432"/>
            <a:ext cx="11655552" cy="4339650"/>
          </a:xfrm>
          <a:prstGeom prst="rect">
            <a:avLst/>
          </a:prstGeom>
        </p:spPr>
        <p:txBody>
          <a:bodyPr wrap="square">
            <a:spAutoFit/>
          </a:bodyPr>
          <a:lstStyle/>
          <a:p>
            <a:pPr marL="342900" marR="0" lvl="0" indent="-342900" hangingPunct="0">
              <a:lnSpc>
                <a:spcPct val="115000"/>
              </a:lnSpc>
              <a:spcBef>
                <a:spcPts val="0"/>
              </a:spcBef>
              <a:spcAft>
                <a:spcPts val="0"/>
              </a:spcAft>
              <a:buFont typeface="Symbol" panose="05050102010706020507" pitchFamily="18" charset="2"/>
              <a:buChar char=""/>
              <a:tabLst>
                <a:tab pos="457200" algn="l"/>
              </a:tabLst>
            </a:pPr>
            <a:r>
              <a:rPr lang="en-US" sz="4800" b="1" kern="1400" dirty="0">
                <a:latin typeface="Bodoni MT Black" panose="02070A03080606020203" pitchFamily="18" charset="0"/>
                <a:ea typeface="Times New Roman" panose="02020603050405020304" pitchFamily="18" charset="0"/>
                <a:cs typeface="Times New Roman" panose="02020603050405020304" pitchFamily="18" charset="0"/>
              </a:rPr>
              <a:t>That NOWHERE is SOMEWHERE</a:t>
            </a:r>
            <a:endParaRPr lang="en-US" sz="4800" dirty="0">
              <a:latin typeface="Bodoni MT Black" panose="02070A03080606020203" pitchFamily="18" charset="0"/>
              <a:ea typeface="Calibri" panose="020F0502020204030204" pitchFamily="34" charset="0"/>
              <a:cs typeface="Times New Roman" panose="02020603050405020304" pitchFamily="18" charset="0"/>
            </a:endParaRPr>
          </a:p>
          <a:p>
            <a:pPr marL="742950" marR="0" lvl="1" indent="-285750" hangingPunct="0">
              <a:lnSpc>
                <a:spcPct val="115000"/>
              </a:lnSpc>
              <a:spcBef>
                <a:spcPts val="0"/>
              </a:spcBef>
              <a:spcAft>
                <a:spcPts val="0"/>
              </a:spcAft>
              <a:buFont typeface="Courier New" panose="02070309020205020404" pitchFamily="49" charset="0"/>
              <a:buChar char="o"/>
              <a:tabLst>
                <a:tab pos="457200" algn="l"/>
              </a:tabLst>
            </a:pPr>
            <a:r>
              <a:rPr lang="en-US" sz="4800" dirty="0">
                <a:latin typeface="Bodoni MT Black" panose="02070A03080606020203" pitchFamily="18" charset="0"/>
                <a:ea typeface="Calibri" panose="020F0502020204030204" pitchFamily="34" charset="0"/>
                <a:cs typeface="Times New Roman" panose="02020603050405020304" pitchFamily="18" charset="0"/>
              </a:rPr>
              <a:t>Genesis 28:17  “How awesome </a:t>
            </a:r>
            <a:r>
              <a:rPr lang="en-US" sz="4800" i="1" dirty="0">
                <a:latin typeface="Bodoni MT Black" panose="02070A03080606020203" pitchFamily="18" charset="0"/>
                <a:ea typeface="Calibri" panose="020F0502020204030204" pitchFamily="34" charset="0"/>
                <a:cs typeface="Times New Roman" panose="02020603050405020304" pitchFamily="18" charset="0"/>
              </a:rPr>
              <a:t>is</a:t>
            </a:r>
            <a:r>
              <a:rPr lang="en-US" sz="4800" dirty="0">
                <a:latin typeface="Bodoni MT Black" panose="02070A03080606020203" pitchFamily="18" charset="0"/>
                <a:ea typeface="Calibri" panose="020F0502020204030204" pitchFamily="34" charset="0"/>
                <a:cs typeface="Times New Roman" panose="02020603050405020304" pitchFamily="18" charset="0"/>
              </a:rPr>
              <a:t> this place! This </a:t>
            </a:r>
            <a:r>
              <a:rPr lang="en-US" sz="4800" i="1" dirty="0">
                <a:latin typeface="Bodoni MT Black" panose="02070A03080606020203" pitchFamily="18" charset="0"/>
                <a:ea typeface="Calibri" panose="020F0502020204030204" pitchFamily="34" charset="0"/>
                <a:cs typeface="Times New Roman" panose="02020603050405020304" pitchFamily="18" charset="0"/>
              </a:rPr>
              <a:t>is</a:t>
            </a:r>
            <a:r>
              <a:rPr lang="en-US" sz="4800" dirty="0">
                <a:latin typeface="Bodoni MT Black" panose="02070A03080606020203" pitchFamily="18" charset="0"/>
                <a:ea typeface="Calibri" panose="020F0502020204030204" pitchFamily="34" charset="0"/>
                <a:cs typeface="Times New Roman" panose="02020603050405020304" pitchFamily="18" charset="0"/>
              </a:rPr>
              <a:t> none other than the house of God, and this </a:t>
            </a:r>
            <a:r>
              <a:rPr lang="en-US" sz="4800" i="1" dirty="0">
                <a:latin typeface="Bodoni MT Black" panose="02070A03080606020203" pitchFamily="18" charset="0"/>
                <a:ea typeface="Calibri" panose="020F0502020204030204" pitchFamily="34" charset="0"/>
                <a:cs typeface="Times New Roman" panose="02020603050405020304" pitchFamily="18" charset="0"/>
              </a:rPr>
              <a:t>is</a:t>
            </a:r>
            <a:r>
              <a:rPr lang="en-US" sz="4800" dirty="0">
                <a:latin typeface="Bodoni MT Black" panose="02070A03080606020203" pitchFamily="18" charset="0"/>
                <a:ea typeface="Calibri" panose="020F0502020204030204" pitchFamily="34" charset="0"/>
                <a:cs typeface="Times New Roman" panose="02020603050405020304" pitchFamily="18" charset="0"/>
              </a:rPr>
              <a:t> the gate of heaven!”</a:t>
            </a:r>
            <a:endParaRPr lang="en-US" sz="4800" dirty="0">
              <a:effectLst/>
              <a:latin typeface="Bodoni MT Black" panose="02070A030806060202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0737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5249" y="200025"/>
            <a:ext cx="11828527" cy="6817251"/>
          </a:xfrm>
          <a:prstGeom prst="rect">
            <a:avLst/>
          </a:prstGeom>
        </p:spPr>
        <p:txBody>
          <a:bodyPr wrap="square">
            <a:spAutoFit/>
          </a:bodyPr>
          <a:lstStyle/>
          <a:p>
            <a:pPr marL="342900" marR="0" lvl="0" indent="-342900" hangingPunct="0">
              <a:lnSpc>
                <a:spcPct val="115000"/>
              </a:lnSpc>
              <a:spcBef>
                <a:spcPts val="0"/>
              </a:spcBef>
              <a:spcAft>
                <a:spcPts val="0"/>
              </a:spcAft>
              <a:buFont typeface="Courier New"/>
              <a:buChar char="o"/>
              <a:tabLst>
                <a:tab pos="457200" algn="l"/>
              </a:tabLst>
            </a:pPr>
            <a:r>
              <a:rPr lang="en-US" sz="4800" b="1" dirty="0">
                <a:latin typeface="Bodoni MT Black" panose="02070A03080606020203" pitchFamily="18" charset="0"/>
                <a:ea typeface="Calibri"/>
                <a:cs typeface="Times New Roman"/>
              </a:rPr>
              <a:t>Go back to the PLACE God Spoke </a:t>
            </a:r>
          </a:p>
          <a:p>
            <a:pPr marL="800100" lvl="1" indent="-342900" hangingPunct="0">
              <a:lnSpc>
                <a:spcPct val="115000"/>
              </a:lnSpc>
              <a:buFont typeface="Courier New"/>
              <a:buChar char="o"/>
              <a:tabLst>
                <a:tab pos="457200" algn="l"/>
              </a:tabLst>
            </a:pPr>
            <a:r>
              <a:rPr lang="en-US" sz="4800" b="1" dirty="0">
                <a:latin typeface="Bodoni MT Black" panose="02070A03080606020203" pitchFamily="18" charset="0"/>
                <a:ea typeface="Calibri"/>
                <a:cs typeface="Times New Roman"/>
              </a:rPr>
              <a:t>Genesis 35:1 Then God said to Jacob, "Go up to Bethel and settle there, and build an altar there to God, who appeared to you when you were fleeing from your brother Esau."</a:t>
            </a:r>
          </a:p>
          <a:p>
            <a:pPr marL="342900" marR="0" lvl="0" indent="-342900" hangingPunct="0">
              <a:lnSpc>
                <a:spcPct val="115000"/>
              </a:lnSpc>
              <a:spcBef>
                <a:spcPts val="0"/>
              </a:spcBef>
              <a:spcAft>
                <a:spcPts val="0"/>
              </a:spcAft>
              <a:buFont typeface="Courier New"/>
              <a:buChar char="o"/>
              <a:tabLst>
                <a:tab pos="457200" algn="l"/>
              </a:tabLst>
            </a:pPr>
            <a:endParaRPr lang="en-US" sz="4400" b="1" kern="1400" dirty="0">
              <a:latin typeface="Times New Roman"/>
              <a:ea typeface="Times New Roman"/>
              <a:cs typeface="Times New Roman"/>
            </a:endParaRPr>
          </a:p>
        </p:txBody>
      </p:sp>
    </p:spTree>
    <p:extLst>
      <p:ext uri="{BB962C8B-B14F-4D97-AF65-F5344CB8AC3E}">
        <p14:creationId xmlns:p14="http://schemas.microsoft.com/office/powerpoint/2010/main" val="1108114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73538"/>
            <a:ext cx="11677649" cy="7038017"/>
          </a:xfrm>
          <a:prstGeom prst="rect">
            <a:avLst/>
          </a:prstGeom>
        </p:spPr>
        <p:txBody>
          <a:bodyPr wrap="square">
            <a:spAutoFit/>
          </a:bodyPr>
          <a:lstStyle/>
          <a:p>
            <a:pPr marL="742950" marR="0" lvl="1" indent="-285750" hangingPunct="0">
              <a:lnSpc>
                <a:spcPct val="115000"/>
              </a:lnSpc>
              <a:spcBef>
                <a:spcPts val="0"/>
              </a:spcBef>
              <a:spcAft>
                <a:spcPts val="0"/>
              </a:spcAft>
              <a:buFont typeface="Courier New" panose="02070309020205020404" pitchFamily="49" charset="0"/>
              <a:buChar char="o"/>
              <a:tabLst>
                <a:tab pos="457200" algn="l"/>
              </a:tabLst>
            </a:pPr>
            <a:r>
              <a:rPr lang="en-US" sz="4400" b="1" kern="1400" dirty="0">
                <a:latin typeface="Bodoni MT Black" panose="02070A03080606020203" pitchFamily="18" charset="0"/>
                <a:ea typeface="Times New Roman" panose="02020603050405020304" pitchFamily="18" charset="0"/>
                <a:cs typeface="Times New Roman" panose="02020603050405020304" pitchFamily="18" charset="0"/>
              </a:rPr>
              <a:t>It was a Place of Remembrance</a:t>
            </a:r>
            <a:endParaRPr lang="en-US" sz="4400" dirty="0">
              <a:latin typeface="Bodoni MT Black" panose="02070A03080606020203" pitchFamily="18" charset="0"/>
              <a:ea typeface="Calibri" panose="020F0502020204030204" pitchFamily="34" charset="0"/>
              <a:cs typeface="Times New Roman" panose="02020603050405020304" pitchFamily="18" charset="0"/>
            </a:endParaRPr>
          </a:p>
          <a:p>
            <a:pPr marL="1143000" marR="0" lvl="2" indent="-228600" hangingPunct="0">
              <a:lnSpc>
                <a:spcPct val="115000"/>
              </a:lnSpc>
              <a:spcBef>
                <a:spcPts val="0"/>
              </a:spcBef>
              <a:spcAft>
                <a:spcPts val="0"/>
              </a:spcAft>
              <a:buFont typeface="Wingdings" panose="05000000000000000000" pitchFamily="2" charset="2"/>
              <a:buChar char=""/>
              <a:tabLst>
                <a:tab pos="457200" algn="l"/>
              </a:tabLst>
            </a:pPr>
            <a:r>
              <a:rPr lang="en-US" sz="4400" b="1" kern="1400" dirty="0">
                <a:latin typeface="Bodoni MT Black" panose="02070A03080606020203" pitchFamily="18" charset="0"/>
                <a:ea typeface="Times New Roman" panose="02020603050405020304" pitchFamily="18" charset="0"/>
                <a:cs typeface="Times New Roman" panose="02020603050405020304" pitchFamily="18" charset="0"/>
              </a:rPr>
              <a:t>Genesis 32:10</a:t>
            </a:r>
            <a:r>
              <a:rPr lang="en-US" sz="4400" b="1" kern="1400" baseline="30000" dirty="0">
                <a:latin typeface="Bodoni MT Black" panose="02070A03080606020203" pitchFamily="18" charset="0"/>
                <a:ea typeface="Times New Roman" panose="02020603050405020304" pitchFamily="18" charset="0"/>
                <a:cs typeface="Times New Roman" panose="02020603050405020304" pitchFamily="18" charset="0"/>
              </a:rPr>
              <a:t> </a:t>
            </a:r>
            <a:r>
              <a:rPr lang="en-US" sz="4400" b="1" kern="1400" dirty="0">
                <a:latin typeface="Bodoni MT Black" panose="02070A03080606020203" pitchFamily="18" charset="0"/>
                <a:ea typeface="Times New Roman" panose="02020603050405020304" pitchFamily="18" charset="0"/>
                <a:cs typeface="Times New Roman" panose="02020603050405020304" pitchFamily="18" charset="0"/>
              </a:rPr>
              <a:t>I am not worthy of all the unfailing love and faithfulness you have shown to me, your servant. When I left home and crossed the Jordan River, I owned nothing except a walking stick. Now my household fills two large camps!</a:t>
            </a:r>
            <a:endParaRPr lang="en-US" sz="4400" dirty="0">
              <a:latin typeface="Bodoni MT Black" panose="02070A03080606020203" pitchFamily="18" charset="0"/>
              <a:ea typeface="Calibri" panose="020F0502020204030204" pitchFamily="34" charset="0"/>
              <a:cs typeface="Times New Roman" panose="02020603050405020304" pitchFamily="18" charset="0"/>
            </a:endParaRPr>
          </a:p>
          <a:p>
            <a:pPr marL="342900" marR="0" lvl="0" indent="-342900" hangingPunct="0">
              <a:lnSpc>
                <a:spcPct val="115000"/>
              </a:lnSpc>
              <a:spcBef>
                <a:spcPts val="0"/>
              </a:spcBef>
              <a:spcAft>
                <a:spcPts val="0"/>
              </a:spcAft>
              <a:buFont typeface="Symbol"/>
              <a:buChar char=""/>
              <a:tabLst>
                <a:tab pos="457200" algn="l"/>
              </a:tabLst>
            </a:pPr>
            <a:endParaRPr lang="en-US" sz="4400" b="1" kern="1400" dirty="0">
              <a:latin typeface="Times New Roman"/>
              <a:ea typeface="Times New Roman"/>
              <a:cs typeface="Times New Roman"/>
            </a:endParaRPr>
          </a:p>
        </p:txBody>
      </p:sp>
    </p:spTree>
    <p:extLst>
      <p:ext uri="{BB962C8B-B14F-4D97-AF65-F5344CB8AC3E}">
        <p14:creationId xmlns:p14="http://schemas.microsoft.com/office/powerpoint/2010/main" val="3256194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5072"/>
            <a:ext cx="11996928" cy="5330690"/>
          </a:xfrm>
          <a:prstGeom prst="rect">
            <a:avLst/>
          </a:prstGeom>
        </p:spPr>
        <p:txBody>
          <a:bodyPr wrap="square">
            <a:spAutoFit/>
          </a:bodyPr>
          <a:lstStyle/>
          <a:p>
            <a:pPr marL="742950" lvl="1" indent="-285750" hangingPunct="0">
              <a:lnSpc>
                <a:spcPct val="115000"/>
              </a:lnSpc>
              <a:buFont typeface="Courier New" panose="02070309020205020404" pitchFamily="49" charset="0"/>
              <a:buChar char="o"/>
              <a:tabLst>
                <a:tab pos="457200" algn="l"/>
              </a:tabLst>
            </a:pPr>
            <a:r>
              <a:rPr lang="en-US" sz="4400" b="1" kern="1400" dirty="0">
                <a:solidFill>
                  <a:prstClr val="white"/>
                </a:solidFill>
                <a:latin typeface="Bodoni MT Black" panose="02070A03080606020203" pitchFamily="18" charset="0"/>
                <a:ea typeface="Times New Roman" panose="02020603050405020304" pitchFamily="18" charset="0"/>
                <a:cs typeface="Times New Roman" panose="02020603050405020304" pitchFamily="18" charset="0"/>
              </a:rPr>
              <a:t>It was a Place of Revelation</a:t>
            </a:r>
            <a:endParaRPr lang="en-US" sz="4400" dirty="0">
              <a:solidFill>
                <a:prstClr val="white"/>
              </a:solidFill>
              <a:latin typeface="Bodoni MT Black" panose="02070A03080606020203" pitchFamily="18" charset="0"/>
              <a:ea typeface="Calibri" panose="020F0502020204030204" pitchFamily="34" charset="0"/>
              <a:cs typeface="Times New Roman" panose="02020603050405020304" pitchFamily="18" charset="0"/>
            </a:endParaRPr>
          </a:p>
          <a:p>
            <a:pPr marL="1143000" lvl="2" indent="-228600" hangingPunct="0">
              <a:lnSpc>
                <a:spcPct val="115000"/>
              </a:lnSpc>
              <a:buFont typeface="Wingdings" panose="05000000000000000000" pitchFamily="2" charset="2"/>
              <a:buChar char=""/>
              <a:tabLst>
                <a:tab pos="457200" algn="l"/>
              </a:tabLst>
            </a:pPr>
            <a:r>
              <a:rPr lang="en-US" sz="3600" b="1" kern="1400" dirty="0">
                <a:solidFill>
                  <a:prstClr val="white"/>
                </a:solidFill>
                <a:latin typeface="Bodoni MT Black" panose="02070A03080606020203" pitchFamily="18" charset="0"/>
                <a:ea typeface="Times New Roman" panose="02020603050405020304" pitchFamily="18" charset="0"/>
                <a:cs typeface="Times New Roman" panose="02020603050405020304" pitchFamily="18" charset="0"/>
              </a:rPr>
              <a:t>Genesis 28:13-15</a:t>
            </a:r>
            <a:r>
              <a:rPr lang="en-US" sz="3600" dirty="0">
                <a:solidFill>
                  <a:prstClr val="white"/>
                </a:solidFill>
                <a:latin typeface="Bodoni MT Black" panose="02070A03080606020203" pitchFamily="18" charset="0"/>
                <a:ea typeface="Calibri" panose="020F0502020204030204" pitchFamily="34" charset="0"/>
                <a:cs typeface="Times New Roman" panose="02020603050405020304" pitchFamily="18" charset="0"/>
              </a:rPr>
              <a:t> </a:t>
            </a:r>
            <a:r>
              <a:rPr lang="en-US" sz="3600" b="1" kern="1400" dirty="0">
                <a:solidFill>
                  <a:prstClr val="white"/>
                </a:solidFill>
                <a:latin typeface="Bodoni MT Black" panose="02070A03080606020203" pitchFamily="18" charset="0"/>
                <a:ea typeface="Times New Roman" panose="02020603050405020304" pitchFamily="18" charset="0"/>
                <a:cs typeface="Times New Roman" panose="02020603050405020304" pitchFamily="18" charset="0"/>
              </a:rPr>
              <a:t>At the top of the stairway stood the Lord, and he said, “I am the Lord, the God of your grandfather Abraham, and the God of your father, Isaac. The ground you are lying on belongs to you. I am giving it to you and your descendants. </a:t>
            </a:r>
            <a:r>
              <a:rPr lang="en-US" sz="3600" b="1" kern="1400" baseline="30000" dirty="0">
                <a:solidFill>
                  <a:prstClr val="white"/>
                </a:solidFill>
                <a:latin typeface="Bodoni MT Black" panose="02070A03080606020203" pitchFamily="18" charset="0"/>
                <a:ea typeface="Times New Roman" panose="02020603050405020304" pitchFamily="18" charset="0"/>
                <a:cs typeface="Times New Roman" panose="02020603050405020304" pitchFamily="18" charset="0"/>
              </a:rPr>
              <a:t> </a:t>
            </a:r>
            <a:r>
              <a:rPr lang="en-US" sz="3600" b="1" kern="1400" dirty="0">
                <a:solidFill>
                  <a:prstClr val="white"/>
                </a:solidFill>
                <a:latin typeface="Bodoni MT Black" panose="02070A03080606020203" pitchFamily="18" charset="0"/>
                <a:ea typeface="Times New Roman" panose="02020603050405020304" pitchFamily="18" charset="0"/>
                <a:cs typeface="Times New Roman" panose="02020603050405020304" pitchFamily="18" charset="0"/>
              </a:rPr>
              <a:t>Your descendants will be as numerous as the dust of the earth! </a:t>
            </a:r>
            <a:endParaRPr lang="en-US" sz="3600" dirty="0">
              <a:solidFill>
                <a:prstClr val="white"/>
              </a:solidFill>
              <a:latin typeface="Bodoni MT Black" panose="02070A030806060202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4944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53568"/>
            <a:ext cx="11338560" cy="4764381"/>
          </a:xfrm>
          <a:prstGeom prst="rect">
            <a:avLst/>
          </a:prstGeom>
        </p:spPr>
        <p:txBody>
          <a:bodyPr wrap="square">
            <a:spAutoFit/>
          </a:bodyPr>
          <a:lstStyle/>
          <a:p>
            <a:pPr marL="742950" lvl="1" indent="-285750" hangingPunct="0">
              <a:lnSpc>
                <a:spcPct val="115000"/>
              </a:lnSpc>
              <a:buFont typeface="Courier New" panose="02070309020205020404" pitchFamily="49" charset="0"/>
              <a:buChar char="o"/>
              <a:tabLst>
                <a:tab pos="457200" algn="l"/>
              </a:tabLst>
            </a:pPr>
            <a:r>
              <a:rPr lang="en-US" sz="4400" b="1" kern="1400" dirty="0">
                <a:solidFill>
                  <a:prstClr val="white"/>
                </a:solidFill>
                <a:latin typeface="Bodoni MT Black" panose="02070A03080606020203" pitchFamily="18" charset="0"/>
                <a:ea typeface="Times New Roman" panose="02020603050405020304" pitchFamily="18" charset="0"/>
                <a:cs typeface="Times New Roman" panose="02020603050405020304" pitchFamily="18" charset="0"/>
              </a:rPr>
              <a:t>It was a Place of Response</a:t>
            </a:r>
            <a:endParaRPr lang="en-US" sz="4400" dirty="0">
              <a:solidFill>
                <a:prstClr val="white"/>
              </a:solidFill>
              <a:latin typeface="Bodoni MT Black" panose="02070A03080606020203" pitchFamily="18" charset="0"/>
              <a:ea typeface="Calibri" panose="020F0502020204030204" pitchFamily="34" charset="0"/>
              <a:cs typeface="Times New Roman" panose="02020603050405020304" pitchFamily="18" charset="0"/>
            </a:endParaRPr>
          </a:p>
          <a:p>
            <a:pPr marL="1143000" lvl="2" indent="-228600" hangingPunct="0">
              <a:lnSpc>
                <a:spcPct val="115000"/>
              </a:lnSpc>
              <a:buFont typeface="Wingdings" panose="05000000000000000000" pitchFamily="2" charset="2"/>
              <a:buChar char=""/>
              <a:tabLst>
                <a:tab pos="457200" algn="l"/>
              </a:tabLst>
            </a:pPr>
            <a:r>
              <a:rPr lang="en-US" sz="4400" b="1" kern="1400" dirty="0">
                <a:solidFill>
                  <a:prstClr val="white"/>
                </a:solidFill>
                <a:latin typeface="Bodoni MT Black" panose="02070A03080606020203" pitchFamily="18" charset="0"/>
                <a:ea typeface="Times New Roman" panose="02020603050405020304" pitchFamily="18" charset="0"/>
                <a:cs typeface="Times New Roman" panose="02020603050405020304" pitchFamily="18" charset="0"/>
              </a:rPr>
              <a:t>Genesis 28:22 This stone that I have set up as a memorial pillar will mark this as a place where God lives. And everything you give me, I’ll return… to you.”</a:t>
            </a:r>
            <a:endParaRPr lang="en-US" sz="4400" dirty="0">
              <a:solidFill>
                <a:prstClr val="white"/>
              </a:solidFill>
              <a:latin typeface="Bodoni MT Black" panose="02070A030806060202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166358"/>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40</TotalTime>
  <Words>189</Words>
  <Application>Microsoft Office PowerPoint</Application>
  <PresentationFormat>Widescreen</PresentationFormat>
  <Paragraphs>11</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Bodoni MT Black</vt:lpstr>
      <vt:lpstr>Calibri</vt:lpstr>
      <vt:lpstr>Century Gothic</vt:lpstr>
      <vt:lpstr>Courier New</vt:lpstr>
      <vt:lpstr>Symbol</vt:lpstr>
      <vt:lpstr>Times New Roman</vt:lpstr>
      <vt:lpstr>Wingdings</vt:lpstr>
      <vt:lpstr>Vapor Trail</vt:lpstr>
      <vt:lpstr>    Lessons from Jacob  Your identity is not in the situation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Worship</dc:title>
  <dc:creator>admin</dc:creator>
  <cp:lastModifiedBy>admin</cp:lastModifiedBy>
  <cp:revision>7</cp:revision>
  <dcterms:created xsi:type="dcterms:W3CDTF">2016-05-15T02:38:29Z</dcterms:created>
  <dcterms:modified xsi:type="dcterms:W3CDTF">2016-06-19T13:02:02Z</dcterms:modified>
</cp:coreProperties>
</file>