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9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9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7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B984-B653-4FCF-9353-D39DAF8D929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DEA6-D2AC-4E84-969F-522E5B518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9559" y="2209800"/>
            <a:ext cx="65848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Ecclesiastes</a:t>
            </a: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17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077199" cy="304698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Chasing the Wind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079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52400"/>
            <a:ext cx="9144000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b="1" spc="300" dirty="0">
                <a:ln w="11430" cap="flat" cmpd="sng" algn="ctr">
                  <a:solidFill>
                    <a:srgbClr val="F4F6F9"/>
                  </a:solidFill>
                  <a:prstDash val="solid"/>
                  <a:miter lim="100000"/>
                </a:ln>
                <a:gradFill>
                  <a:gsLst>
                    <a:gs pos="10000">
                      <a:srgbClr val="6399ED"/>
                    </a:gs>
                    <a:gs pos="75000">
                      <a:srgbClr val="235B9F"/>
                    </a:gs>
                  </a:gsLst>
                  <a:lin ang="5400000" scaled="0"/>
                </a:gradFill>
                <a:effectLst>
                  <a:glow rad="45466">
                    <a:schemeClr val="accent1">
                      <a:satMod val="220000"/>
                      <a:alpha val="35000"/>
                    </a:schemeClr>
                  </a:glow>
                </a:effectLst>
                <a:ea typeface="Times New Roman"/>
                <a:cs typeface="Times New Roman"/>
              </a:rPr>
              <a:t>Why Eccl 4</a:t>
            </a:r>
            <a:endParaRPr lang="en-US" sz="1400" dirty="0">
              <a:ea typeface="Times New Roman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pc="300" dirty="0">
                <a:ln w="11430" cap="flat" cmpd="sng" algn="ctr">
                  <a:solidFill>
                    <a:srgbClr val="F4F6F9"/>
                  </a:solidFill>
                  <a:prstDash val="solid"/>
                  <a:miter lim="100000"/>
                </a:ln>
                <a:gradFill>
                  <a:gsLst>
                    <a:gs pos="10000">
                      <a:srgbClr val="6399ED"/>
                    </a:gs>
                    <a:gs pos="75000">
                      <a:srgbClr val="235B9F"/>
                    </a:gs>
                  </a:gsLst>
                  <a:lin ang="5400000" scaled="0"/>
                </a:gradFill>
                <a:effectLst>
                  <a:glow rad="45466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/>
                <a:ea typeface="Times New Roman"/>
                <a:cs typeface="Times New Roman"/>
              </a:rPr>
              <a:t> </a:t>
            </a:r>
            <a:endParaRPr lang="en-US" sz="1400" dirty="0"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Because of the evil in the World   Eccl 4:1-3</a:t>
            </a:r>
            <a:endParaRPr lang="en-US" sz="1600" dirty="0">
              <a:ea typeface="Times New Roman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Again, I observed all the oppression that takes place under the sun. I saw the tears of the oppressed, with no one to comfort them. The oppressors have great power, and their victims are helpless. </a:t>
            </a:r>
            <a:r>
              <a:rPr lang="en-US" baseline="30000" dirty="0">
                <a:latin typeface="Times New Roman"/>
                <a:ea typeface="Times New Roman"/>
                <a:cs typeface="Times New Roman"/>
              </a:rPr>
              <a:t>2 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So I concluded that the dead are better off than the living. </a:t>
            </a:r>
            <a:r>
              <a:rPr lang="en-US" baseline="30000" dirty="0">
                <a:latin typeface="Times New Roman"/>
                <a:ea typeface="Times New Roman"/>
                <a:cs typeface="Times New Roman"/>
              </a:rPr>
              <a:t>3 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But most fortunate of all are those who are not yet born. For they have not seen all the evil that is done under the sun.</a:t>
            </a:r>
            <a:endParaRPr lang="en-US" sz="1600" dirty="0"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Because of Envy   Eccl 4:4</a:t>
            </a:r>
            <a:endParaRPr lang="en-US" sz="1600" dirty="0">
              <a:ea typeface="Times New Roman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Then I observed that most people are motivated to success because they envy their neighbors. But this, too, is meaningless—like chasing the wind.</a:t>
            </a:r>
            <a:endParaRPr lang="en-US" sz="1600" dirty="0"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Because of Idleness   Eccl 4: 5</a:t>
            </a:r>
            <a:endParaRPr lang="en-US" sz="1600" dirty="0">
              <a:ea typeface="Times New Roman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“Fools fold their idle hands, leading them to ruin.”</a:t>
            </a:r>
            <a:endParaRPr lang="en-US" sz="1600" dirty="0"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Because of Loneliness  Eccl 4:7-8</a:t>
            </a:r>
            <a:endParaRPr lang="en-US" sz="1600" dirty="0">
              <a:ea typeface="Times New Roman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I observed yet another example of something meaningless under the sun. </a:t>
            </a:r>
            <a:r>
              <a:rPr lang="en-US" baseline="30000" dirty="0">
                <a:latin typeface="Times New Roman"/>
                <a:ea typeface="Times New Roman"/>
                <a:cs typeface="Times New Roman"/>
              </a:rPr>
              <a:t>8 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This is the case of a man who is all alone, without a child or a brother, yet who works hard to gain as much wealth as he can. But then he asks himself, “Who am I working for? Why am I giving up so much pleasure now?”</a:t>
            </a:r>
            <a:endParaRPr lang="en-US" sz="1600" dirty="0"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Because of Pride Eccl 4: 13</a:t>
            </a:r>
            <a:endParaRPr lang="en-US" sz="1600" dirty="0">
              <a:ea typeface="Times New Roman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It is better to be a poor but wise youth than an old and foolish king who refuses all advice.</a:t>
            </a:r>
            <a:endParaRPr lang="en-US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0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47800"/>
            <a:ext cx="91440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Because of Envy   Eccl 4:4</a:t>
            </a:r>
          </a:p>
          <a:p>
            <a:pPr marL="742950" lvl="1" indent="-285750">
              <a:lnSpc>
                <a:spcPct val="115000"/>
              </a:lnSpc>
              <a:buFont typeface="Courier New"/>
              <a:buChar char="o"/>
            </a:pP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Then I observed that most people are motivated to success because they envy their neighbors. But this, too, is meaningless—like chasing the wind</a:t>
            </a:r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.</a:t>
            </a:r>
            <a:endParaRPr lang="en-US" sz="3600" dirty="0">
              <a:solidFill>
                <a:prstClr val="black"/>
              </a:solidFill>
              <a:latin typeface="Arial Black" panose="020B0A04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901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0" y="2057400"/>
            <a:ext cx="914106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40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Because of Idleness   Eccl 4: 5</a:t>
            </a:r>
          </a:p>
          <a:p>
            <a:pPr marL="742950" lvl="1" indent="-285750">
              <a:lnSpc>
                <a:spcPct val="115000"/>
              </a:lnSpc>
              <a:buFont typeface="Courier New"/>
              <a:buChar char="o"/>
            </a:pPr>
            <a:r>
              <a:rPr lang="en-US" sz="40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“Fools fold their idle hands, leading them to ruin</a:t>
            </a:r>
            <a:r>
              <a:rPr lang="en-US" sz="4000" dirty="0" smtClean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.”</a:t>
            </a:r>
            <a:endParaRPr lang="en-US" sz="4000" dirty="0">
              <a:solidFill>
                <a:prstClr val="black"/>
              </a:solidFill>
              <a:latin typeface="Arial Black" panose="020B0A04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087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312267"/>
            <a:ext cx="8991600" cy="466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36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Because of Loneliness  Eccl 4:7-8</a:t>
            </a:r>
          </a:p>
          <a:p>
            <a:pPr marL="742950" lvl="1" indent="-285750">
              <a:lnSpc>
                <a:spcPct val="115000"/>
              </a:lnSpc>
              <a:buFont typeface="Courier New"/>
              <a:buChar char="o"/>
            </a:pP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I observed yet another example of something meaningless under the sun. </a:t>
            </a:r>
            <a:r>
              <a:rPr lang="en-US" sz="2800" baseline="300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8 </a:t>
            </a: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This is the case of a man who is all alone, without a child or a brother, yet who works hard to gain as much wealth as he can. But then he asks himself, “Who am I working for? Why am I giving up so much pleasure now</a:t>
            </a:r>
            <a:r>
              <a:rPr lang="en-US" sz="2800" dirty="0" smtClean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?”</a:t>
            </a:r>
            <a:endParaRPr lang="en-US" sz="2800" dirty="0">
              <a:solidFill>
                <a:prstClr val="black"/>
              </a:solidFill>
              <a:latin typeface="Arial Black" panose="020B0A04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196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763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40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Because of Pride Eccl 4: 13</a:t>
            </a:r>
          </a:p>
          <a:p>
            <a:pPr marL="742950" lvl="1" indent="-285750">
              <a:lnSpc>
                <a:spcPct val="115000"/>
              </a:lnSpc>
              <a:buFont typeface="Courier New"/>
              <a:buChar char="o"/>
            </a:pPr>
            <a:r>
              <a:rPr lang="en-US" sz="4000" dirty="0">
                <a:solidFill>
                  <a:prstClr val="black"/>
                </a:solidFill>
                <a:latin typeface="Arial Black" panose="020B0A04020102020204" pitchFamily="34" charset="0"/>
                <a:ea typeface="Times New Roman"/>
                <a:cs typeface="Times New Roman"/>
              </a:rPr>
              <a:t>It is better to be a poor but wise youth than an old and foolish king who refuses all advice.</a:t>
            </a:r>
            <a:endParaRPr lang="en-US" sz="4000" dirty="0">
              <a:solidFill>
                <a:prstClr val="black"/>
              </a:solidFill>
              <a:latin typeface="Arial Black" panose="020B0A0402010202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364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1330333"/>
            <a:ext cx="9144000" cy="552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This week’s Key to not Chasing the Wind is: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To be in Relationship Eccl 4:9-12</a:t>
            </a:r>
          </a:p>
          <a:p>
            <a:r>
              <a:rPr lang="en-US" sz="2400" baseline="30000" dirty="0">
                <a:latin typeface="Arial Black" panose="020B0A04020102020204" pitchFamily="34" charset="0"/>
                <a:ea typeface="Times New Roman"/>
              </a:rPr>
              <a:t> </a:t>
            </a:r>
            <a:r>
              <a:rPr lang="en-US" sz="2000" dirty="0">
                <a:latin typeface="Arial Black" panose="020B0A04020102020204" pitchFamily="34" charset="0"/>
                <a:ea typeface="Times New Roman"/>
              </a:rPr>
              <a:t>Two people are better off than one, for they can help each other succeed. </a:t>
            </a:r>
            <a:r>
              <a:rPr lang="en-US" sz="2000" baseline="30000" dirty="0">
                <a:latin typeface="Arial Black" panose="020B0A04020102020204" pitchFamily="34" charset="0"/>
                <a:ea typeface="Times New Roman"/>
              </a:rPr>
              <a:t>10 </a:t>
            </a:r>
            <a:r>
              <a:rPr lang="en-US" sz="2000" dirty="0">
                <a:latin typeface="Arial Black" panose="020B0A04020102020204" pitchFamily="34" charset="0"/>
                <a:ea typeface="Times New Roman"/>
              </a:rPr>
              <a:t>If one person falls, the other can reach out and help. But someone who falls alone is in real trouble. </a:t>
            </a:r>
            <a:r>
              <a:rPr lang="en-US" sz="2000" baseline="30000" dirty="0">
                <a:latin typeface="Arial Black" panose="020B0A04020102020204" pitchFamily="34" charset="0"/>
                <a:ea typeface="Times New Roman"/>
              </a:rPr>
              <a:t>11 </a:t>
            </a:r>
            <a:r>
              <a:rPr lang="en-US" sz="2000" dirty="0">
                <a:latin typeface="Arial Black" panose="020B0A04020102020204" pitchFamily="34" charset="0"/>
                <a:ea typeface="Times New Roman"/>
              </a:rPr>
              <a:t>Likewise, two people lying close together can keep each other warm. But how can one be warm alone? </a:t>
            </a:r>
            <a:r>
              <a:rPr lang="en-US" sz="2000" baseline="30000" dirty="0">
                <a:latin typeface="Arial Black" panose="020B0A04020102020204" pitchFamily="34" charset="0"/>
                <a:ea typeface="Times New Roman"/>
              </a:rPr>
              <a:t>12 </a:t>
            </a:r>
            <a:r>
              <a:rPr lang="en-US" sz="2000" dirty="0">
                <a:latin typeface="Arial Black" panose="020B0A04020102020204" pitchFamily="34" charset="0"/>
                <a:ea typeface="Times New Roman"/>
              </a:rPr>
              <a:t>A person standing alone can be attacked and defeated, but two can stand back-to-back and conquer. Three are even better, for a triple-braided cord is not easily broken.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 </a:t>
            </a:r>
            <a:r>
              <a:rPr lang="en-US" sz="2400" dirty="0" smtClean="0">
                <a:latin typeface="Arial Black" panose="020B0A04020102020204" pitchFamily="34" charset="0"/>
                <a:ea typeface="Times New Roman"/>
                <a:cs typeface="Times New Roman"/>
              </a:rPr>
              <a:t>Encouragement</a:t>
            </a:r>
            <a:endParaRPr lang="en-US" sz="2400" dirty="0">
              <a:latin typeface="Arial Black" panose="020B0A04020102020204" pitchFamily="34" charset="0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Help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Touch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latin typeface="Arial Black" panose="020B0A04020102020204" pitchFamily="34" charset="0"/>
                <a:ea typeface="Times New Roman"/>
                <a:cs typeface="Times New Roman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7999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7</cp:revision>
  <dcterms:created xsi:type="dcterms:W3CDTF">2016-07-08T16:28:44Z</dcterms:created>
  <dcterms:modified xsi:type="dcterms:W3CDTF">2016-07-31T01:47:27Z</dcterms:modified>
</cp:coreProperties>
</file>