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3"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14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86704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70115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42109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16828-E1B1-4921-B96A-86EBFC7C720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50708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16828-E1B1-4921-B96A-86EBFC7C720C}"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56309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16828-E1B1-4921-B96A-86EBFC7C720C}"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426256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16828-E1B1-4921-B96A-86EBFC7C720C}"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65694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16828-E1B1-4921-B96A-86EBFC7C720C}"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37428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16828-E1B1-4921-B96A-86EBFC7C720C}"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6707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59104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18617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6828-E1B1-4921-B96A-86EBFC7C720C}" type="datetimeFigureOut">
              <a:rPr lang="en-US" smtClean="0"/>
              <a:t>9/24/2016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73A89-6DB3-4517-BBB5-E83AB854863E}" type="slidenum">
              <a:rPr lang="en-US" smtClean="0"/>
              <a:t>‹#›</a:t>
            </a:fld>
            <a:endParaRPr lang="en-US"/>
          </a:p>
        </p:txBody>
      </p:sp>
    </p:spTree>
    <p:extLst>
      <p:ext uri="{BB962C8B-B14F-4D97-AF65-F5344CB8AC3E}">
        <p14:creationId xmlns:p14="http://schemas.microsoft.com/office/powerpoint/2010/main" val="3171565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8991600" cy="5611368"/>
          </a:xfrm>
        </p:spPr>
        <p:txBody>
          <a:bodyPr/>
          <a:lstStyle/>
          <a:p>
            <a:r>
              <a:rPr lang="en-US" dirty="0"/>
              <a:t>Where are We Going!</a:t>
            </a:r>
            <a:br>
              <a:rPr lang="en-US" dirty="0"/>
            </a:br>
            <a:r>
              <a:rPr lang="en-US" dirty="0"/>
              <a:t>     </a:t>
            </a:r>
            <a:br>
              <a:rPr lang="en-US" dirty="0"/>
            </a:br>
            <a:r>
              <a:rPr lang="en-US" dirty="0" smtClean="0">
                <a:latin typeface="Berlin Sans FB Demi" panose="020E0802020502020306" pitchFamily="34" charset="0"/>
              </a:rPr>
              <a:t>Fellowship</a:t>
            </a:r>
            <a:r>
              <a:rPr lang="en-US" dirty="0"/>
              <a:t/>
            </a:r>
            <a:br>
              <a:rPr lang="en-US" dirty="0"/>
            </a:br>
            <a:r>
              <a:rPr lang="en-US" dirty="0"/>
              <a:t>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4191000"/>
            <a:ext cx="2738913" cy="2057400"/>
          </a:xfrm>
          <a:prstGeom prst="rect">
            <a:avLst/>
          </a:prstGeom>
        </p:spPr>
      </p:pic>
    </p:spTree>
    <p:extLst>
      <p:ext uri="{BB962C8B-B14F-4D97-AF65-F5344CB8AC3E}">
        <p14:creationId xmlns:p14="http://schemas.microsoft.com/office/powerpoint/2010/main" val="126577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p:nvPr/>
        </p:nvSpPr>
        <p:spPr>
          <a:xfrm>
            <a:off x="1288212" y="943439"/>
            <a:ext cx="7855788" cy="729430"/>
          </a:xfrm>
          <a:prstGeom prst="rect">
            <a:avLst/>
          </a:prstGeom>
        </p:spPr>
        <p:txBody>
          <a:bodyPr wrap="square">
            <a:spAutoFit/>
          </a:bodyPr>
          <a:lstStyle/>
          <a:p>
            <a:pPr>
              <a:lnSpc>
                <a:spcPct val="115000"/>
              </a:lnSpc>
              <a:spcAft>
                <a:spcPts val="1000"/>
              </a:spcAft>
            </a:pPr>
            <a:r>
              <a:rPr lang="en-US" sz="3600" b="1" dirty="0">
                <a:solidFill>
                  <a:schemeClr val="bg1"/>
                </a:solidFill>
                <a:latin typeface="Times New Roman" charset="0"/>
                <a:ea typeface="Calibri" charset="0"/>
                <a:cs typeface="Times New Roman" charset="0"/>
              </a:rPr>
              <a:t> </a:t>
            </a:r>
            <a:endParaRPr lang="en-US" sz="3600" b="1" dirty="0">
              <a:solidFill>
                <a:schemeClr val="bg1"/>
              </a:solidFill>
              <a:effectLst/>
              <a:latin typeface="Calibri" charset="0"/>
              <a:ea typeface="Times New Roman" charset="0"/>
              <a:cs typeface="Times New Roman" charset="0"/>
            </a:endParaRPr>
          </a:p>
        </p:txBody>
      </p:sp>
      <p:sp>
        <p:nvSpPr>
          <p:cNvPr id="2" name="Rectangle 1"/>
          <p:cNvSpPr/>
          <p:nvPr/>
        </p:nvSpPr>
        <p:spPr>
          <a:xfrm>
            <a:off x="76200" y="457200"/>
            <a:ext cx="8991600" cy="5831622"/>
          </a:xfrm>
          <a:prstGeom prst="rect">
            <a:avLst/>
          </a:prstGeom>
          <a:solidFill>
            <a:schemeClr val="accent6">
              <a:lumMod val="75000"/>
            </a:schemeClr>
          </a:solidFill>
        </p:spPr>
        <p:txBody>
          <a:bodyPr wrap="square">
            <a:spAutoFit/>
          </a:bodyPr>
          <a:lstStyle/>
          <a:p>
            <a:pPr algn="ctr">
              <a:lnSpc>
                <a:spcPct val="115000"/>
              </a:lnSpc>
            </a:pPr>
            <a:r>
              <a:rPr lang="en-US" sz="4800" b="1" i="1" dirty="0">
                <a:solidFill>
                  <a:schemeClr val="bg1"/>
                </a:solidFill>
                <a:latin typeface="Times New Roman"/>
                <a:ea typeface="Calibri"/>
                <a:cs typeface="Times New Roman"/>
              </a:rPr>
              <a:t>I Corinthians  12:24-26 </a:t>
            </a:r>
            <a:r>
              <a:rPr lang="en-US" sz="3200" b="1" i="1" dirty="0">
                <a:solidFill>
                  <a:schemeClr val="bg1"/>
                </a:solidFill>
                <a:latin typeface="Times New Roman"/>
                <a:ea typeface="Calibri"/>
                <a:cs typeface="Times New Roman"/>
              </a:rPr>
              <a:t>The way God designed our bodies is a model for understanding our lives together as a church: every part dependent on every other part, the parts we mention and the parts we don’t, the parts we see and the parts we don’t. If one part hurts, every other part is involved in the hurt, and in the healing. If one part flourishes, every other part enters into the exuberance</a:t>
            </a:r>
            <a:r>
              <a:rPr lang="en-US" sz="4800" b="1" i="1" dirty="0">
                <a:solidFill>
                  <a:schemeClr val="bg1"/>
                </a:solidFill>
                <a:latin typeface="Times New Roman"/>
                <a:ea typeface="Calibri"/>
                <a:cs typeface="Times New Roman"/>
              </a:rPr>
              <a:t>.</a:t>
            </a:r>
            <a:endParaRPr lang="en-US" sz="4800" dirty="0">
              <a:solidFill>
                <a:schemeClr val="bg1"/>
              </a:solidFill>
              <a:effectLst/>
              <a:latin typeface="Calibri"/>
              <a:ea typeface="Times New Roman"/>
              <a:cs typeface="Times New Roman"/>
            </a:endParaRPr>
          </a:p>
        </p:txBody>
      </p:sp>
    </p:spTree>
    <p:extLst>
      <p:ext uri="{BB962C8B-B14F-4D97-AF65-F5344CB8AC3E}">
        <p14:creationId xmlns:p14="http://schemas.microsoft.com/office/powerpoint/2010/main" val="34088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91600" cy="5118324"/>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400" dirty="0">
                <a:latin typeface="Berlin Sans FB Demi" panose="020E0802020502020306" pitchFamily="34" charset="0"/>
                <a:ea typeface="Calibri"/>
                <a:cs typeface="Times New Roman"/>
              </a:rPr>
              <a:t>What is Fellowship?</a:t>
            </a:r>
            <a:endParaRPr lang="en-US" sz="4400" dirty="0">
              <a:latin typeface="Berlin Sans FB Demi" panose="020E0802020502020306" pitchFamily="34" charset="0"/>
              <a:ea typeface="Times New Roman"/>
              <a:cs typeface="Times New Roman"/>
            </a:endParaRPr>
          </a:p>
          <a:p>
            <a:pPr marL="742950" marR="0" lvl="1" indent="-285750">
              <a:lnSpc>
                <a:spcPct val="115000"/>
              </a:lnSpc>
              <a:spcBef>
                <a:spcPts val="0"/>
              </a:spcBef>
              <a:spcAft>
                <a:spcPts val="0"/>
              </a:spcAft>
              <a:buFont typeface="Courier New"/>
              <a:buChar char="o"/>
            </a:pPr>
            <a:r>
              <a:rPr lang="en-US" sz="4000" dirty="0">
                <a:latin typeface="Berlin Sans FB Demi" panose="020E0802020502020306" pitchFamily="34" charset="0"/>
                <a:ea typeface="Calibri"/>
                <a:cs typeface="Times New Roman"/>
              </a:rPr>
              <a:t>Usually thought of social functions</a:t>
            </a:r>
            <a:endParaRPr lang="en-US" sz="4000" dirty="0">
              <a:latin typeface="Berlin Sans FB Demi" panose="020E0802020502020306" pitchFamily="34" charset="0"/>
              <a:ea typeface="Times New Roman"/>
              <a:cs typeface="Times New Roman"/>
            </a:endParaRPr>
          </a:p>
          <a:p>
            <a:pPr marL="742950" marR="0" lvl="1" indent="-285750">
              <a:lnSpc>
                <a:spcPct val="115000"/>
              </a:lnSpc>
              <a:spcBef>
                <a:spcPts val="0"/>
              </a:spcBef>
              <a:spcAft>
                <a:spcPts val="0"/>
              </a:spcAft>
              <a:buFont typeface="Courier New"/>
              <a:buChar char="o"/>
            </a:pPr>
            <a:r>
              <a:rPr lang="en-US" sz="4000" dirty="0">
                <a:latin typeface="Berlin Sans FB Demi" panose="020E0802020502020306" pitchFamily="34" charset="0"/>
                <a:ea typeface="Calibri"/>
                <a:cs typeface="Times New Roman"/>
              </a:rPr>
              <a:t>Fried Chicken at the Potluck Dinner</a:t>
            </a:r>
            <a:endParaRPr lang="en-US" sz="4000" dirty="0">
              <a:latin typeface="Berlin Sans FB Demi" panose="020E0802020502020306" pitchFamily="34" charset="0"/>
              <a:ea typeface="Times New Roman"/>
              <a:cs typeface="Times New Roman"/>
            </a:endParaRPr>
          </a:p>
          <a:p>
            <a:pPr marL="742950" marR="0" lvl="1" indent="-285750">
              <a:lnSpc>
                <a:spcPct val="115000"/>
              </a:lnSpc>
              <a:spcBef>
                <a:spcPts val="0"/>
              </a:spcBef>
              <a:spcAft>
                <a:spcPts val="0"/>
              </a:spcAft>
              <a:buFont typeface="Courier New"/>
              <a:buChar char="o"/>
            </a:pPr>
            <a:r>
              <a:rPr lang="en-US" sz="4000" dirty="0">
                <a:latin typeface="Berlin Sans FB Demi" panose="020E0802020502020306" pitchFamily="34" charset="0"/>
                <a:ea typeface="Calibri"/>
                <a:cs typeface="Times New Roman"/>
              </a:rPr>
              <a:t>All True, but Much Deeper</a:t>
            </a:r>
            <a:endParaRPr lang="en-US" sz="4000" dirty="0">
              <a:latin typeface="Berlin Sans FB Demi" panose="020E0802020502020306" pitchFamily="34" charset="0"/>
              <a:ea typeface="Times New Roman"/>
              <a:cs typeface="Times New Roman"/>
            </a:endParaRPr>
          </a:p>
          <a:p>
            <a:pPr marL="742950" marR="0" lvl="1" indent="-285750">
              <a:lnSpc>
                <a:spcPct val="115000"/>
              </a:lnSpc>
              <a:spcBef>
                <a:spcPts val="0"/>
              </a:spcBef>
              <a:spcAft>
                <a:spcPts val="0"/>
              </a:spcAft>
              <a:buFont typeface="Courier New"/>
              <a:buChar char="o"/>
            </a:pPr>
            <a:r>
              <a:rPr lang="en-US" sz="4000" dirty="0" err="1">
                <a:latin typeface="Berlin Sans FB Demi" panose="020E0802020502020306" pitchFamily="34" charset="0"/>
                <a:ea typeface="Calibri"/>
                <a:cs typeface="Times New Roman"/>
              </a:rPr>
              <a:t>Koinonia</a:t>
            </a:r>
            <a:r>
              <a:rPr lang="en-US" sz="4000" dirty="0">
                <a:latin typeface="Berlin Sans FB Demi" panose="020E0802020502020306" pitchFamily="34" charset="0"/>
                <a:ea typeface="Calibri"/>
                <a:cs typeface="Times New Roman"/>
              </a:rPr>
              <a:t> - Sharing, participation, deep fellowship define by:</a:t>
            </a:r>
            <a:endParaRPr lang="en-US" sz="4000" dirty="0">
              <a:latin typeface="Berlin Sans FB Demi" panose="020E0802020502020306" pitchFamily="34" charset="0"/>
              <a:ea typeface="Times New Roman"/>
              <a:cs typeface="Times New Roman"/>
            </a:endParaRPr>
          </a:p>
        </p:txBody>
      </p:sp>
    </p:spTree>
    <p:extLst>
      <p:ext uri="{BB962C8B-B14F-4D97-AF65-F5344CB8AC3E}">
        <p14:creationId xmlns:p14="http://schemas.microsoft.com/office/powerpoint/2010/main" val="78116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534400" cy="5755422"/>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4000" dirty="0">
                <a:latin typeface="Berlin Sans FB Demi" panose="020E0802020502020306" pitchFamily="34" charset="0"/>
                <a:ea typeface="Calibri"/>
                <a:cs typeface="Times New Roman"/>
              </a:rPr>
              <a:t>Love one another (John 13:34-35)</a:t>
            </a:r>
            <a:endParaRPr lang="en-US" sz="40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4000" dirty="0">
                <a:latin typeface="Berlin Sans FB Demi" panose="020E0802020502020306" pitchFamily="34" charset="0"/>
                <a:ea typeface="Calibri"/>
                <a:cs typeface="Times New Roman"/>
              </a:rPr>
              <a:t>Members of one another (Rom 12:5)</a:t>
            </a:r>
            <a:endParaRPr lang="en-US" sz="40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4000" dirty="0">
                <a:latin typeface="Berlin Sans FB Demi" panose="020E0802020502020306" pitchFamily="34" charset="0"/>
                <a:ea typeface="Calibri"/>
                <a:cs typeface="Times New Roman"/>
              </a:rPr>
              <a:t>Devoted to one-another in brotherly love... (Rom 12: 10)</a:t>
            </a:r>
            <a:endParaRPr lang="en-US" sz="40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4000" dirty="0">
                <a:latin typeface="Berlin Sans FB Demi" panose="020E0802020502020306" pitchFamily="34" charset="0"/>
                <a:ea typeface="Calibri"/>
                <a:cs typeface="Times New Roman"/>
              </a:rPr>
              <a:t>Be of the same mind toward one another... (Rom 12:16)</a:t>
            </a:r>
            <a:endParaRPr lang="en-US" sz="40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4000" dirty="0">
                <a:latin typeface="Berlin Sans FB Demi" panose="020E0802020502020306" pitchFamily="34" charset="0"/>
                <a:ea typeface="Calibri"/>
                <a:cs typeface="Times New Roman"/>
              </a:rPr>
              <a:t>Accept one another (Romans 15:7)</a:t>
            </a:r>
            <a:endParaRPr lang="en-US" sz="40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4000" dirty="0">
                <a:latin typeface="Berlin Sans FB Demi" panose="020E0802020502020306" pitchFamily="34" charset="0"/>
                <a:ea typeface="Calibri"/>
                <a:cs typeface="Times New Roman"/>
              </a:rPr>
              <a:t> Admonish one another (Rom 15:14</a:t>
            </a:r>
            <a:r>
              <a:rPr lang="en-US" sz="4000" dirty="0" smtClean="0">
                <a:latin typeface="Berlin Sans FB Demi" panose="020E0802020502020306" pitchFamily="34" charset="0"/>
                <a:ea typeface="Calibri"/>
                <a:cs typeface="Times New Roman"/>
              </a:rPr>
              <a:t>)</a:t>
            </a:r>
            <a:endParaRPr lang="en-US" sz="4000" dirty="0">
              <a:latin typeface="Berlin Sans FB Demi" panose="020E0802020502020306" pitchFamily="34" charset="0"/>
              <a:ea typeface="Times New Roman"/>
              <a:cs typeface="Times New Roman"/>
            </a:endParaRPr>
          </a:p>
        </p:txBody>
      </p:sp>
    </p:spTree>
    <p:extLst>
      <p:ext uri="{BB962C8B-B14F-4D97-AF65-F5344CB8AC3E}">
        <p14:creationId xmlns:p14="http://schemas.microsoft.com/office/powerpoint/2010/main" val="52317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195140"/>
          </a:xfrm>
          <a:prstGeom prst="rect">
            <a:avLst/>
          </a:prstGeom>
        </p:spPr>
        <p:txBody>
          <a:bodyPr wrap="square">
            <a:spAutoFit/>
          </a:bodyPr>
          <a:lstStyle/>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Care for one another (I Corinthians 12:25)</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 Serve one another (Galatians 5:13; John 13:14)</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Bear one another's burdens (Galatians 6:2)</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Be kind to one another, tenderhearted, forgiving... (Ephesians 4:32)</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Be subject to one another ... (Ephesians 5:21)</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Bear with one another, Forgive one another (Colossians 3:13)</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Do not lie to one another (Col 3:9)</a:t>
            </a:r>
            <a:endParaRPr lang="en-US" sz="2800" dirty="0">
              <a:latin typeface="Berlin Sans FB Demi" panose="020E0802020502020306" pitchFamily="34" charset="0"/>
              <a:ea typeface="Times New Roman"/>
              <a:cs typeface="Times New Roman"/>
            </a:endParaRPr>
          </a:p>
          <a:p>
            <a:pPr marL="342900" marR="0" lvl="0" indent="-342900">
              <a:lnSpc>
                <a:spcPct val="115000"/>
              </a:lnSpc>
              <a:spcBef>
                <a:spcPts val="0"/>
              </a:spcBef>
              <a:spcAft>
                <a:spcPts val="0"/>
              </a:spcAft>
              <a:buFont typeface="Symbol"/>
              <a:buChar char=""/>
            </a:pPr>
            <a:r>
              <a:rPr lang="en-US" sz="2800" dirty="0">
                <a:latin typeface="Berlin Sans FB Demi" panose="020E0802020502020306" pitchFamily="34" charset="0"/>
                <a:ea typeface="Calibri"/>
                <a:cs typeface="Times New Roman"/>
              </a:rPr>
              <a:t>Teach and admonish one another... (Colossians 3:16</a:t>
            </a:r>
            <a:r>
              <a:rPr lang="en-US" sz="4000" dirty="0">
                <a:latin typeface="Berlin Sans FB Demi" panose="020E0802020502020306" pitchFamily="34" charset="0"/>
                <a:ea typeface="Calibri"/>
                <a:cs typeface="Times New Roman"/>
              </a:rPr>
              <a:t>)</a:t>
            </a:r>
            <a:endParaRPr lang="en-US" sz="4000" dirty="0">
              <a:latin typeface="Berlin Sans FB Demi" panose="020E0802020502020306" pitchFamily="34" charset="0"/>
              <a:ea typeface="Times New Roman"/>
              <a:cs typeface="Times New Roman"/>
            </a:endParaRPr>
          </a:p>
        </p:txBody>
      </p:sp>
    </p:spTree>
    <p:extLst>
      <p:ext uri="{BB962C8B-B14F-4D97-AF65-F5344CB8AC3E}">
        <p14:creationId xmlns:p14="http://schemas.microsoft.com/office/powerpoint/2010/main" val="186680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1"/>
            <a:ext cx="9067800" cy="6321731"/>
          </a:xfrm>
          <a:prstGeom prst="rect">
            <a:avLst/>
          </a:prstGeom>
        </p:spPr>
        <p:txBody>
          <a:bodyPr wrap="square">
            <a:spAutoFit/>
          </a:bodyPr>
          <a:lstStyle/>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Build up one another (I Thessalonians 5:11)</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 Live at peace with one another (I </a:t>
            </a:r>
            <a:r>
              <a:rPr lang="en-US" sz="3200" dirty="0" err="1">
                <a:solidFill>
                  <a:prstClr val="black"/>
                </a:solidFill>
                <a:latin typeface="Berlin Sans FB Demi" panose="020E0802020502020306" pitchFamily="34" charset="0"/>
                <a:ea typeface="Calibri"/>
                <a:cs typeface="Times New Roman"/>
              </a:rPr>
              <a:t>Thess</a:t>
            </a:r>
            <a:r>
              <a:rPr lang="en-US" sz="3200" dirty="0">
                <a:solidFill>
                  <a:prstClr val="black"/>
                </a:solidFill>
                <a:latin typeface="Berlin Sans FB Demi" panose="020E0802020502020306" pitchFamily="34" charset="0"/>
                <a:ea typeface="Calibri"/>
                <a:cs typeface="Times New Roman"/>
              </a:rPr>
              <a:t> 5:13)</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Stimulate one another to love and good deed (</a:t>
            </a:r>
            <a:r>
              <a:rPr lang="en-US" sz="3200" dirty="0" err="1">
                <a:solidFill>
                  <a:prstClr val="black"/>
                </a:solidFill>
                <a:latin typeface="Berlin Sans FB Demi" panose="020E0802020502020306" pitchFamily="34" charset="0"/>
                <a:ea typeface="Calibri"/>
                <a:cs typeface="Times New Roman"/>
              </a:rPr>
              <a:t>Heb</a:t>
            </a:r>
            <a:r>
              <a:rPr lang="en-US" sz="3200" dirty="0">
                <a:solidFill>
                  <a:prstClr val="black"/>
                </a:solidFill>
                <a:latin typeface="Berlin Sans FB Demi" panose="020E0802020502020306" pitchFamily="34" charset="0"/>
                <a:ea typeface="Calibri"/>
                <a:cs typeface="Times New Roman"/>
              </a:rPr>
              <a:t> 10:24)</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 Encourage one another... (Hebrews 10:25)</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Do not speak against one another (Jas 4:11)</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Confess your sins to one another, (James 5:16)</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Pray for one another (James 5:16)</a:t>
            </a:r>
            <a:endParaRPr lang="en-US" sz="3200" dirty="0">
              <a:solidFill>
                <a:prstClr val="black"/>
              </a:solidFill>
              <a:latin typeface="Berlin Sans FB Demi" panose="020E0802020502020306" pitchFamily="34" charset="0"/>
              <a:ea typeface="Times New Roman"/>
              <a:cs typeface="Times New Roman"/>
            </a:endParaRP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Calibri"/>
                <a:cs typeface="Times New Roman"/>
              </a:rPr>
              <a:t> Fervently love one another from the heart (I Peter 1:22</a:t>
            </a:r>
            <a:r>
              <a:rPr lang="en-US" sz="3200" dirty="0" smtClean="0">
                <a:solidFill>
                  <a:prstClr val="black"/>
                </a:solidFill>
                <a:latin typeface="Berlin Sans FB Demi" panose="020E0802020502020306" pitchFamily="34" charset="0"/>
                <a:ea typeface="Calibri"/>
                <a:cs typeface="Times New Roman"/>
              </a:rPr>
              <a:t>)</a:t>
            </a:r>
          </a:p>
          <a:p>
            <a:pPr marL="342900" lvl="0" indent="-342900">
              <a:lnSpc>
                <a:spcPct val="115000"/>
              </a:lnSpc>
              <a:buFont typeface="Symbol"/>
              <a:buChar char=""/>
            </a:pPr>
            <a:r>
              <a:rPr lang="en-US" sz="3200" dirty="0">
                <a:solidFill>
                  <a:prstClr val="black"/>
                </a:solidFill>
                <a:latin typeface="Berlin Sans FB Demi" panose="020E0802020502020306" pitchFamily="34" charset="0"/>
                <a:ea typeface="Times New Roman"/>
                <a:cs typeface="Times New Roman"/>
              </a:rPr>
              <a:t>Be hospitable to one another (I Peter 4:9)</a:t>
            </a:r>
            <a:endParaRPr lang="en-US" sz="3200" dirty="0">
              <a:solidFill>
                <a:prstClr val="black"/>
              </a:solidFill>
              <a:latin typeface="Berlin Sans FB Demi" panose="020E0802020502020306" pitchFamily="34" charset="0"/>
              <a:ea typeface="Times New Roman"/>
              <a:cs typeface="Times New Roman"/>
            </a:endParaRPr>
          </a:p>
        </p:txBody>
      </p:sp>
    </p:spTree>
    <p:extLst>
      <p:ext uri="{BB962C8B-B14F-4D97-AF65-F5344CB8AC3E}">
        <p14:creationId xmlns:p14="http://schemas.microsoft.com/office/powerpoint/2010/main" val="34177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926272" cy="17543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Are you having the correct </a:t>
            </a:r>
          </a:p>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type of Fellowship?</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504945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TotalTime>
  <Words>361</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Where are We Going!       Fellowship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Going!             A Bigger Vision               Three Choices                  Luke 5:1-11</dc:title>
  <dc:creator>mark</dc:creator>
  <cp:lastModifiedBy>mark</cp:lastModifiedBy>
  <cp:revision>20</cp:revision>
  <dcterms:created xsi:type="dcterms:W3CDTF">2016-09-11T01:20:19Z</dcterms:created>
  <dcterms:modified xsi:type="dcterms:W3CDTF">2016-09-25T00:28:14Z</dcterms:modified>
</cp:coreProperties>
</file>