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5" r:id="rId4"/>
    <p:sldId id="259" r:id="rId5"/>
    <p:sldId id="260" r:id="rId6"/>
    <p:sldId id="263"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148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10/1/16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86704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10/1/16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70115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10/1/16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42109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10/1/16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50708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16828-E1B1-4921-B96A-86EBFC7C720C}" type="datetimeFigureOut">
              <a:rPr lang="en-US" smtClean="0"/>
              <a:t>10/1/16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56309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16828-E1B1-4921-B96A-86EBFC7C720C}" type="datetimeFigureOut">
              <a:rPr lang="en-US" smtClean="0"/>
              <a:t>10/1/16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426256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16828-E1B1-4921-B96A-86EBFC7C720C}" type="datetimeFigureOut">
              <a:rPr lang="en-US" smtClean="0"/>
              <a:t>10/1/16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65694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16828-E1B1-4921-B96A-86EBFC7C720C}" type="datetimeFigureOut">
              <a:rPr lang="en-US" smtClean="0"/>
              <a:t>10/1/16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37428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16828-E1B1-4921-B96A-86EBFC7C720C}" type="datetimeFigureOut">
              <a:rPr lang="en-US" smtClean="0"/>
              <a:t>10/1/16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6707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16828-E1B1-4921-B96A-86EBFC7C720C}" type="datetimeFigureOut">
              <a:rPr lang="en-US" smtClean="0"/>
              <a:t>10/1/16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59104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16828-E1B1-4921-B96A-86EBFC7C720C}" type="datetimeFigureOut">
              <a:rPr lang="en-US" smtClean="0"/>
              <a:t>10/1/16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1861797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6828-E1B1-4921-B96A-86EBFC7C720C}" type="datetimeFigureOut">
              <a:rPr lang="en-US" smtClean="0"/>
              <a:t>10/1/16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73A89-6DB3-4517-BBB5-E83AB854863E}" type="slidenum">
              <a:rPr lang="en-US" smtClean="0"/>
              <a:t>‹#›</a:t>
            </a:fld>
            <a:endParaRPr lang="en-US"/>
          </a:p>
        </p:txBody>
      </p:sp>
    </p:spTree>
    <p:extLst>
      <p:ext uri="{BB962C8B-B14F-4D97-AF65-F5344CB8AC3E}">
        <p14:creationId xmlns:p14="http://schemas.microsoft.com/office/powerpoint/2010/main" val="3171565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8600"/>
            <a:ext cx="8991600" cy="5611368"/>
          </a:xfrm>
        </p:spPr>
        <p:txBody>
          <a:bodyPr/>
          <a:lstStyle/>
          <a:p>
            <a:r>
              <a:rPr lang="en-US" dirty="0"/>
              <a:t>Where are We Going</a:t>
            </a:r>
            <a:r>
              <a:rPr lang="en-US" dirty="0" smtClean="0"/>
              <a:t>!</a:t>
            </a:r>
          </a:p>
          <a:p>
            <a:r>
              <a:rPr lang="en-US" dirty="0" smtClean="0"/>
              <a:t>Discipleship</a:t>
            </a:r>
            <a:r>
              <a:rPr lang="en-US" dirty="0"/>
              <a:t/>
            </a:r>
            <a:br>
              <a:rPr lang="en-US" dirty="0"/>
            </a:br>
            <a:r>
              <a:rPr lang="en-US" dirty="0"/>
              <a:t>     </a:t>
            </a:r>
            <a:br>
              <a:rPr lang="en-US" dirty="0"/>
            </a:br>
            <a:r>
              <a:rPr lang="en-US" dirty="0"/>
              <a:t/>
            </a:r>
            <a:br>
              <a:rPr lang="en-US" dirty="0"/>
            </a:br>
            <a:r>
              <a:rPr lang="en-US" dirty="0"/>
              <a:t>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4191000"/>
            <a:ext cx="2738913" cy="2057400"/>
          </a:xfrm>
          <a:prstGeom prst="rect">
            <a:avLst/>
          </a:prstGeom>
        </p:spPr>
      </p:pic>
    </p:spTree>
    <p:extLst>
      <p:ext uri="{BB962C8B-B14F-4D97-AF65-F5344CB8AC3E}">
        <p14:creationId xmlns:p14="http://schemas.microsoft.com/office/powerpoint/2010/main" val="126577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p:nvPr/>
        </p:nvSpPr>
        <p:spPr>
          <a:xfrm>
            <a:off x="1288212" y="943439"/>
            <a:ext cx="7855788" cy="729430"/>
          </a:xfrm>
          <a:prstGeom prst="rect">
            <a:avLst/>
          </a:prstGeom>
        </p:spPr>
        <p:txBody>
          <a:bodyPr wrap="square">
            <a:spAutoFit/>
          </a:bodyPr>
          <a:lstStyle/>
          <a:p>
            <a:pPr>
              <a:lnSpc>
                <a:spcPct val="115000"/>
              </a:lnSpc>
              <a:spcAft>
                <a:spcPts val="1000"/>
              </a:spcAft>
            </a:pPr>
            <a:r>
              <a:rPr lang="en-US" sz="3600" b="1" dirty="0">
                <a:solidFill>
                  <a:schemeClr val="bg1"/>
                </a:solidFill>
                <a:latin typeface="Times New Roman" charset="0"/>
                <a:ea typeface="Calibri" charset="0"/>
                <a:cs typeface="Times New Roman" charset="0"/>
              </a:rPr>
              <a:t> </a:t>
            </a:r>
            <a:endParaRPr lang="en-US" sz="3600" b="1" dirty="0">
              <a:solidFill>
                <a:schemeClr val="bg1"/>
              </a:solidFill>
              <a:effectLst/>
              <a:latin typeface="Calibri" charset="0"/>
              <a:ea typeface="Times New Roman" charset="0"/>
              <a:cs typeface="Times New Roman" charset="0"/>
            </a:endParaRPr>
          </a:p>
        </p:txBody>
      </p:sp>
      <p:sp>
        <p:nvSpPr>
          <p:cNvPr id="3" name="Rectangle 2"/>
          <p:cNvSpPr txBox="1"/>
          <p:nvPr/>
        </p:nvSpPr>
        <p:spPr>
          <a:xfrm>
            <a:off x="-118772" y="148026"/>
            <a:ext cx="9159255" cy="5826210"/>
          </a:xfrm>
          <a:prstGeom prst="rect">
            <a:avLst/>
          </a:prstGeom>
        </p:spPr>
        <p:txBody>
          <a:bodyPr wrap="square">
            <a:spAutoFit/>
          </a:bodyPr>
          <a:lstStyle/>
          <a:p>
            <a:pPr algn="ctr">
              <a:lnSpc>
                <a:spcPct val="115000"/>
              </a:lnSpc>
            </a:pPr>
            <a:r>
              <a:rPr lang="en-US" sz="3600" dirty="0">
                <a:solidFill>
                  <a:schemeClr val="accent6">
                    <a:lumMod val="75000"/>
                  </a:schemeClr>
                </a:solidFill>
                <a:latin typeface="Times New Roman" charset="0"/>
                <a:ea typeface="Calibri" charset="0"/>
                <a:cs typeface="Times New Roman" charset="0"/>
              </a:rPr>
              <a:t>Then we will no longer be immature like children. We won’t be tossed and blown about by every wind of new teaching. We will not be influenced when people try to trick us with lies so clever they sound like the truth. Instead, we will speak the truth in love,</a:t>
            </a:r>
            <a:r>
              <a:rPr lang="en-US" sz="3600" b="1" dirty="0">
                <a:solidFill>
                  <a:schemeClr val="accent6">
                    <a:lumMod val="75000"/>
                  </a:schemeClr>
                </a:solidFill>
                <a:latin typeface="Times New Roman" charset="0"/>
                <a:ea typeface="Calibri" charset="0"/>
                <a:cs typeface="Times New Roman" charset="0"/>
              </a:rPr>
              <a:t> growing in every way more and more like Christ</a:t>
            </a:r>
            <a:r>
              <a:rPr lang="en-US" sz="3600" dirty="0">
                <a:solidFill>
                  <a:schemeClr val="accent6">
                    <a:lumMod val="75000"/>
                  </a:schemeClr>
                </a:solidFill>
                <a:latin typeface="Times New Roman" charset="0"/>
                <a:ea typeface="Calibri" charset="0"/>
                <a:cs typeface="Times New Roman" charset="0"/>
              </a:rPr>
              <a:t>, who is the head of his body, the church.”</a:t>
            </a:r>
            <a:endParaRPr lang="en-US" sz="3600" dirty="0">
              <a:solidFill>
                <a:schemeClr val="accent6">
                  <a:lumMod val="75000"/>
                </a:schemeClr>
              </a:solidFill>
              <a:latin typeface="Calibri" charset="0"/>
              <a:ea typeface="Times New Roman" charset="0"/>
              <a:cs typeface="Times New Roman" charset="0"/>
            </a:endParaRPr>
          </a:p>
          <a:p>
            <a:pPr algn="ctr">
              <a:lnSpc>
                <a:spcPct val="115000"/>
              </a:lnSpc>
            </a:pPr>
            <a:r>
              <a:rPr lang="en-US" sz="3600" dirty="0">
                <a:solidFill>
                  <a:schemeClr val="accent6">
                    <a:lumMod val="75000"/>
                  </a:schemeClr>
                </a:solidFill>
                <a:latin typeface="Times New Roman" charset="0"/>
                <a:ea typeface="Calibri" charset="0"/>
                <a:cs typeface="Times New Roman" charset="0"/>
              </a:rPr>
              <a:t>Ephesians 4:14-15 </a:t>
            </a:r>
            <a:r>
              <a:rPr lang="en-US" sz="3600" dirty="0" smtClean="0">
                <a:solidFill>
                  <a:schemeClr val="accent6">
                    <a:lumMod val="75000"/>
                  </a:schemeClr>
                </a:solidFill>
                <a:latin typeface="Times New Roman" charset="0"/>
                <a:ea typeface="Calibri" charset="0"/>
                <a:cs typeface="Times New Roman" charset="0"/>
              </a:rPr>
              <a:t>NLT</a:t>
            </a:r>
            <a:endParaRPr lang="en-US" sz="3600" dirty="0">
              <a:solidFill>
                <a:schemeClr val="accent6">
                  <a:lumMod val="75000"/>
                </a:schemeClr>
              </a:solidFill>
              <a:latin typeface="Calibri" charset="0"/>
              <a:ea typeface="Times New Roman" charset="0"/>
              <a:cs typeface="Times New Roman" charset="0"/>
            </a:endParaRPr>
          </a:p>
        </p:txBody>
      </p:sp>
    </p:spTree>
    <p:extLst>
      <p:ext uri="{BB962C8B-B14F-4D97-AF65-F5344CB8AC3E}">
        <p14:creationId xmlns:p14="http://schemas.microsoft.com/office/powerpoint/2010/main" val="34088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p:nvPr/>
        </p:nvSpPr>
        <p:spPr>
          <a:xfrm>
            <a:off x="345057" y="736121"/>
            <a:ext cx="8522898" cy="3914918"/>
          </a:xfrm>
          <a:prstGeom prst="rect">
            <a:avLst/>
          </a:prstGeom>
        </p:spPr>
        <p:txBody>
          <a:bodyPr wrap="square">
            <a:spAutoFit/>
          </a:bodyPr>
          <a:lstStyle/>
          <a:p>
            <a:pPr algn="ctr">
              <a:lnSpc>
                <a:spcPct val="115000"/>
              </a:lnSpc>
            </a:pPr>
            <a:r>
              <a:rPr lang="en-US" sz="3600" b="1" dirty="0">
                <a:solidFill>
                  <a:schemeClr val="accent6">
                    <a:lumMod val="75000"/>
                  </a:schemeClr>
                </a:solidFill>
                <a:latin typeface="Times New Roman" charset="0"/>
                <a:ea typeface="Calibri" charset="0"/>
                <a:cs typeface="Times New Roman" charset="0"/>
              </a:rPr>
              <a:t>God knew what he was doing from the very beginning. He decided from the outset to shape the lives of those who love him along the same lines as the life of his Son.</a:t>
            </a:r>
            <a:endParaRPr lang="en-US" sz="3600" b="1" dirty="0">
              <a:solidFill>
                <a:schemeClr val="accent6">
                  <a:lumMod val="75000"/>
                </a:schemeClr>
              </a:solidFill>
              <a:latin typeface="Calibri" charset="0"/>
              <a:ea typeface="Times New Roman" charset="0"/>
              <a:cs typeface="Times New Roman" charset="0"/>
            </a:endParaRPr>
          </a:p>
          <a:p>
            <a:pPr algn="ctr">
              <a:lnSpc>
                <a:spcPct val="115000"/>
              </a:lnSpc>
            </a:pPr>
            <a:r>
              <a:rPr lang="en-US" sz="3600" b="1" dirty="0">
                <a:solidFill>
                  <a:schemeClr val="accent6">
                    <a:lumMod val="75000"/>
                  </a:schemeClr>
                </a:solidFill>
                <a:latin typeface="Times New Roman" charset="0"/>
                <a:ea typeface="Calibri" charset="0"/>
                <a:cs typeface="Times New Roman" charset="0"/>
              </a:rPr>
              <a:t>Romans 8:29 MSG</a:t>
            </a:r>
            <a:endParaRPr lang="en-US" sz="3600" b="1" dirty="0">
              <a:solidFill>
                <a:schemeClr val="accent6">
                  <a:lumMod val="75000"/>
                </a:schemeClr>
              </a:solidFill>
              <a:latin typeface="Calibri" charset="0"/>
              <a:ea typeface="Times New Roman" charset="0"/>
              <a:cs typeface="Times New Roman" charset="0"/>
            </a:endParaRPr>
          </a:p>
        </p:txBody>
      </p:sp>
    </p:spTree>
    <p:extLst>
      <p:ext uri="{BB962C8B-B14F-4D97-AF65-F5344CB8AC3E}">
        <p14:creationId xmlns:p14="http://schemas.microsoft.com/office/powerpoint/2010/main" val="51969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a:xfrm>
            <a:off x="0" y="0"/>
            <a:ext cx="9144000" cy="6463308"/>
          </a:xfrm>
          <a:prstGeom prst="rect">
            <a:avLst/>
          </a:prstGeom>
        </p:spPr>
        <p:txBody>
          <a:bodyPr wrap="square">
            <a:spAutoFit/>
          </a:bodyPr>
          <a:lstStyle/>
          <a:p>
            <a:pPr marL="342900" marR="0" lvl="0" indent="-342900">
              <a:lnSpc>
                <a:spcPct val="115000"/>
              </a:lnSpc>
              <a:spcBef>
                <a:spcPts val="0"/>
              </a:spcBef>
              <a:spcAft>
                <a:spcPts val="0"/>
              </a:spcAft>
              <a:buFont typeface="Wingdings" charset="2"/>
              <a:buChar char=""/>
            </a:pPr>
            <a:r>
              <a:rPr lang="en-US" sz="3600" b="1" dirty="0">
                <a:solidFill>
                  <a:srgbClr val="C00000"/>
                </a:solidFill>
                <a:latin typeface="Times New Roman" charset="0"/>
                <a:ea typeface="Calibri" charset="0"/>
                <a:cs typeface="Times New Roman" charset="0"/>
              </a:rPr>
              <a:t>Troubles </a:t>
            </a:r>
            <a:endParaRPr lang="en-US" sz="3600" b="1" dirty="0">
              <a:solidFill>
                <a:srgbClr val="C00000"/>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3600" b="1" dirty="0">
                <a:solidFill>
                  <a:srgbClr val="C00000"/>
                </a:solidFill>
                <a:latin typeface="Times New Roman" charset="0"/>
                <a:ea typeface="Calibri" charset="0"/>
                <a:cs typeface="Times New Roman" charset="0"/>
              </a:rPr>
              <a:t>“Dear brothers and sisters, when troubles of any kind come your way, consider it an opportunity for great joy. For you know that when your faith is tested, your endurance has a chance to grow. So let it grow, for when your endurance is fully developed, you will be perfect and complete, needing nothing. James 1:2-4 NLT</a:t>
            </a:r>
            <a:endParaRPr lang="en-US" sz="3600" b="1" dirty="0">
              <a:solidFill>
                <a:srgbClr val="C00000"/>
              </a:solidFill>
              <a:effectLst/>
              <a:latin typeface="Calibri" charset="0"/>
              <a:ea typeface="Times New Roman" charset="0"/>
              <a:cs typeface="Times New Roman" charset="0"/>
            </a:endParaRPr>
          </a:p>
        </p:txBody>
      </p:sp>
    </p:spTree>
    <p:extLst>
      <p:ext uri="{BB962C8B-B14F-4D97-AF65-F5344CB8AC3E}">
        <p14:creationId xmlns:p14="http://schemas.microsoft.com/office/powerpoint/2010/main" val="781169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txBox="1"/>
          <p:nvPr/>
        </p:nvSpPr>
        <p:spPr>
          <a:xfrm>
            <a:off x="-1" y="276045"/>
            <a:ext cx="9063487" cy="6007157"/>
          </a:xfrm>
          <a:prstGeom prst="rect">
            <a:avLst/>
          </a:prstGeom>
        </p:spPr>
        <p:txBody>
          <a:bodyPr wrap="square">
            <a:spAutoFit/>
          </a:bodyPr>
          <a:lstStyle/>
          <a:p>
            <a:pPr marL="342900" marR="0" lvl="0" indent="-342900">
              <a:lnSpc>
                <a:spcPct val="115000"/>
              </a:lnSpc>
              <a:spcBef>
                <a:spcPts val="0"/>
              </a:spcBef>
              <a:spcAft>
                <a:spcPts val="0"/>
              </a:spcAft>
              <a:buFont typeface="Wingdings" charset="2"/>
              <a:buChar char=""/>
            </a:pPr>
            <a:r>
              <a:rPr lang="en-US" sz="2800" b="1" dirty="0">
                <a:solidFill>
                  <a:schemeClr val="accent6">
                    <a:lumMod val="50000"/>
                  </a:schemeClr>
                </a:solidFill>
                <a:latin typeface="Times New Roman" charset="0"/>
                <a:ea typeface="Calibri" charset="0"/>
                <a:cs typeface="Times New Roman" charset="0"/>
              </a:rPr>
              <a:t>Temptations</a:t>
            </a:r>
            <a:endParaRPr lang="en-US" sz="2800" b="1" dirty="0">
              <a:solidFill>
                <a:schemeClr val="accent6">
                  <a:lumMod val="50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2800" b="1" dirty="0">
                <a:solidFill>
                  <a:schemeClr val="accent6">
                    <a:lumMod val="50000"/>
                  </a:schemeClr>
                </a:solidFill>
                <a:latin typeface="Times New Roman" charset="0"/>
                <a:ea typeface="Calibri" charset="0"/>
                <a:cs typeface="Times New Roman" charset="0"/>
              </a:rPr>
              <a:t>God does tempt.</a:t>
            </a:r>
            <a:endParaRPr lang="en-US" sz="2800" b="1" dirty="0">
              <a:solidFill>
                <a:schemeClr val="accent6">
                  <a:lumMod val="50000"/>
                </a:schemeClr>
              </a:solidFill>
              <a:latin typeface="Calibri" charset="0"/>
              <a:ea typeface="Times New Roman" charset="0"/>
              <a:cs typeface="Times New Roman" charset="0"/>
            </a:endParaRPr>
          </a:p>
          <a:p>
            <a:pPr marL="1143000" marR="0" lvl="2" indent="-228600">
              <a:lnSpc>
                <a:spcPct val="115000"/>
              </a:lnSpc>
              <a:spcBef>
                <a:spcPts val="0"/>
              </a:spcBef>
              <a:spcAft>
                <a:spcPts val="0"/>
              </a:spcAft>
              <a:buFont typeface="Wingdings" charset="2"/>
              <a:buChar char=""/>
            </a:pPr>
            <a:r>
              <a:rPr lang="en-US" sz="2800" b="1" dirty="0">
                <a:solidFill>
                  <a:schemeClr val="accent6">
                    <a:lumMod val="50000"/>
                  </a:schemeClr>
                </a:solidFill>
                <a:latin typeface="Times New Roman" charset="0"/>
                <a:ea typeface="Calibri" charset="0"/>
                <a:cs typeface="Times New Roman" charset="0"/>
              </a:rPr>
              <a:t> Is it a stepping stone or stumbling block</a:t>
            </a:r>
            <a:endParaRPr lang="en-US" sz="2800" b="1" dirty="0">
              <a:solidFill>
                <a:schemeClr val="accent6">
                  <a:lumMod val="50000"/>
                </a:schemeClr>
              </a:solidFill>
              <a:latin typeface="Calibri" charset="0"/>
              <a:ea typeface="Times New Roman" charset="0"/>
              <a:cs typeface="Times New Roman" charset="0"/>
            </a:endParaRPr>
          </a:p>
          <a:p>
            <a:pPr marL="1143000" marR="0" lvl="2" indent="-228600">
              <a:lnSpc>
                <a:spcPct val="115000"/>
              </a:lnSpc>
              <a:spcBef>
                <a:spcPts val="0"/>
              </a:spcBef>
              <a:spcAft>
                <a:spcPts val="0"/>
              </a:spcAft>
              <a:buFont typeface="Wingdings" charset="2"/>
              <a:buChar char=""/>
            </a:pPr>
            <a:r>
              <a:rPr lang="en-US" sz="2800" b="1" dirty="0">
                <a:solidFill>
                  <a:schemeClr val="accent6">
                    <a:lumMod val="50000"/>
                  </a:schemeClr>
                </a:solidFill>
                <a:latin typeface="Times New Roman" charset="0"/>
                <a:ea typeface="Calibri" charset="0"/>
                <a:cs typeface="Times New Roman" charset="0"/>
              </a:rPr>
              <a:t>Obey God or Satan</a:t>
            </a:r>
            <a:endParaRPr lang="en-US" sz="2800" b="1" dirty="0">
              <a:solidFill>
                <a:schemeClr val="accent6">
                  <a:lumMod val="50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2800" b="1" dirty="0">
                <a:solidFill>
                  <a:schemeClr val="accent6">
                    <a:lumMod val="50000"/>
                  </a:schemeClr>
                </a:solidFill>
                <a:latin typeface="Times New Roman" charset="0"/>
                <a:ea typeface="Calibri" charset="0"/>
                <a:cs typeface="Times New Roman" charset="0"/>
              </a:rPr>
              <a:t>It is not sin to be tempted</a:t>
            </a:r>
            <a:endParaRPr lang="en-US" sz="2800" b="1" dirty="0">
              <a:solidFill>
                <a:schemeClr val="accent6">
                  <a:lumMod val="50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2800" b="1" dirty="0">
                <a:solidFill>
                  <a:schemeClr val="accent6">
                    <a:lumMod val="50000"/>
                  </a:schemeClr>
                </a:solidFill>
                <a:latin typeface="Times New Roman" charset="0"/>
                <a:ea typeface="Calibri" charset="0"/>
                <a:cs typeface="Times New Roman" charset="0"/>
              </a:rPr>
              <a:t>Everyone is tempted</a:t>
            </a:r>
            <a:endParaRPr lang="en-US" sz="2800" b="1" dirty="0">
              <a:solidFill>
                <a:schemeClr val="accent6">
                  <a:lumMod val="50000"/>
                </a:schemeClr>
              </a:solidFill>
              <a:latin typeface="Calibri" charset="0"/>
              <a:ea typeface="Times New Roman" charset="0"/>
              <a:cs typeface="Times New Roman" charset="0"/>
            </a:endParaRPr>
          </a:p>
          <a:p>
            <a:pPr marL="1143000" marR="0" lvl="2" indent="-228600">
              <a:lnSpc>
                <a:spcPct val="115000"/>
              </a:lnSpc>
              <a:spcBef>
                <a:spcPts val="0"/>
              </a:spcBef>
              <a:spcAft>
                <a:spcPts val="0"/>
              </a:spcAft>
              <a:buFont typeface="Wingdings" charset="2"/>
              <a:buChar char=""/>
            </a:pPr>
            <a:r>
              <a:rPr lang="en-US" sz="2800" b="1" dirty="0">
                <a:solidFill>
                  <a:schemeClr val="accent6">
                    <a:lumMod val="50000"/>
                  </a:schemeClr>
                </a:solidFill>
                <a:latin typeface="Times New Roman" charset="0"/>
                <a:ea typeface="Calibri" charset="0"/>
                <a:cs typeface="Times New Roman" charset="0"/>
              </a:rPr>
              <a:t>1 Cot. 10:13 says,”No temptation has seized you except what is COMMON to man.”</a:t>
            </a:r>
            <a:endParaRPr lang="en-US" sz="2800" b="1" dirty="0">
              <a:solidFill>
                <a:schemeClr val="accent6">
                  <a:lumMod val="50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2800" b="1" dirty="0">
                <a:solidFill>
                  <a:schemeClr val="accent6">
                    <a:lumMod val="50000"/>
                  </a:schemeClr>
                </a:solidFill>
                <a:latin typeface="Times New Roman" charset="0"/>
                <a:ea typeface="Calibri" charset="0"/>
                <a:cs typeface="Times New Roman" charset="0"/>
              </a:rPr>
              <a:t>Test of our love</a:t>
            </a:r>
            <a:endParaRPr lang="en-US" sz="2800" b="1" dirty="0">
              <a:solidFill>
                <a:schemeClr val="accent6">
                  <a:lumMod val="50000"/>
                </a:schemeClr>
              </a:solidFill>
              <a:latin typeface="Calibri" charset="0"/>
              <a:ea typeface="Times New Roman" charset="0"/>
              <a:cs typeface="Times New Roman" charset="0"/>
            </a:endParaRPr>
          </a:p>
          <a:p>
            <a:pPr marL="1143000" marR="0" lvl="2" indent="-228600">
              <a:lnSpc>
                <a:spcPct val="115000"/>
              </a:lnSpc>
              <a:spcBef>
                <a:spcPts val="0"/>
              </a:spcBef>
              <a:spcAft>
                <a:spcPts val="0"/>
              </a:spcAft>
              <a:buFont typeface="Wingdings" charset="2"/>
              <a:buChar char=""/>
            </a:pPr>
            <a:r>
              <a:rPr lang="en-US" sz="2800" b="1" dirty="0">
                <a:solidFill>
                  <a:schemeClr val="accent6">
                    <a:lumMod val="50000"/>
                  </a:schemeClr>
                </a:solidFill>
                <a:latin typeface="Times New Roman" charset="0"/>
                <a:ea typeface="Calibri" charset="0"/>
                <a:cs typeface="Times New Roman" charset="0"/>
              </a:rPr>
              <a:t>Money over God</a:t>
            </a:r>
            <a:endParaRPr lang="en-US" sz="2800" b="1" dirty="0">
              <a:solidFill>
                <a:schemeClr val="accent6">
                  <a:lumMod val="50000"/>
                </a:schemeClr>
              </a:solidFill>
              <a:latin typeface="Calibri" charset="0"/>
              <a:ea typeface="Times New Roman" charset="0"/>
              <a:cs typeface="Times New Roman" charset="0"/>
            </a:endParaRPr>
          </a:p>
          <a:p>
            <a:pPr marL="1143000" marR="0" lvl="2" indent="-228600">
              <a:lnSpc>
                <a:spcPct val="115000"/>
              </a:lnSpc>
              <a:spcBef>
                <a:spcPts val="0"/>
              </a:spcBef>
              <a:spcAft>
                <a:spcPts val="0"/>
              </a:spcAft>
              <a:buFont typeface="Wingdings" charset="2"/>
              <a:buChar char=""/>
            </a:pPr>
            <a:r>
              <a:rPr lang="en-US" sz="2800" b="1" dirty="0">
                <a:solidFill>
                  <a:schemeClr val="accent6">
                    <a:lumMod val="50000"/>
                  </a:schemeClr>
                </a:solidFill>
                <a:latin typeface="Times New Roman" charset="0"/>
                <a:ea typeface="Calibri" charset="0"/>
                <a:cs typeface="Times New Roman" charset="0"/>
              </a:rPr>
              <a:t>Pleasure over God</a:t>
            </a:r>
            <a:endParaRPr lang="en-US" sz="2800" b="1" dirty="0">
              <a:solidFill>
                <a:schemeClr val="accent6">
                  <a:lumMod val="50000"/>
                </a:schemeClr>
              </a:solidFill>
              <a:latin typeface="Calibri" charset="0"/>
              <a:ea typeface="Times New Roman" charset="0"/>
              <a:cs typeface="Times New Roman" charset="0"/>
            </a:endParaRPr>
          </a:p>
          <a:p>
            <a:pPr marL="1143000" marR="0" lvl="2" indent="-228600">
              <a:lnSpc>
                <a:spcPct val="115000"/>
              </a:lnSpc>
              <a:spcBef>
                <a:spcPts val="0"/>
              </a:spcBef>
              <a:spcAft>
                <a:spcPts val="0"/>
              </a:spcAft>
              <a:buFont typeface="Wingdings" charset="2"/>
              <a:buChar char=""/>
            </a:pPr>
            <a:r>
              <a:rPr lang="en-US" sz="2800" b="1" dirty="0">
                <a:solidFill>
                  <a:schemeClr val="accent6">
                    <a:lumMod val="50000"/>
                  </a:schemeClr>
                </a:solidFill>
                <a:latin typeface="Times New Roman" charset="0"/>
                <a:ea typeface="Calibri" charset="0"/>
                <a:cs typeface="Times New Roman" charset="0"/>
              </a:rPr>
              <a:t>Etc.</a:t>
            </a:r>
            <a:endParaRPr lang="en-US" sz="2800" b="1" dirty="0">
              <a:solidFill>
                <a:schemeClr val="accent6">
                  <a:lumMod val="50000"/>
                </a:schemeClr>
              </a:solidFill>
              <a:effectLst/>
              <a:latin typeface="Calibri" charset="0"/>
              <a:ea typeface="Times New Roman" charset="0"/>
              <a:cs typeface="Times New Roman" charset="0"/>
            </a:endParaRPr>
          </a:p>
        </p:txBody>
      </p:sp>
    </p:spTree>
    <p:extLst>
      <p:ext uri="{BB962C8B-B14F-4D97-AF65-F5344CB8AC3E}">
        <p14:creationId xmlns:p14="http://schemas.microsoft.com/office/powerpoint/2010/main" val="52317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a:xfrm>
            <a:off x="92015" y="115020"/>
            <a:ext cx="9051985" cy="2640723"/>
          </a:xfrm>
          <a:prstGeom prst="rect">
            <a:avLst/>
          </a:prstGeom>
        </p:spPr>
        <p:txBody>
          <a:bodyPr wrap="square">
            <a:spAutoFit/>
          </a:bodyPr>
          <a:lstStyle/>
          <a:p>
            <a:pPr marL="342900" marR="0" lvl="0" indent="-342900">
              <a:lnSpc>
                <a:spcPct val="115000"/>
              </a:lnSpc>
              <a:spcBef>
                <a:spcPts val="0"/>
              </a:spcBef>
              <a:spcAft>
                <a:spcPts val="0"/>
              </a:spcAft>
              <a:buFont typeface="Wingdings" charset="2"/>
              <a:buChar char=""/>
            </a:pPr>
            <a:r>
              <a:rPr lang="en-US" sz="3600" b="1" dirty="0">
                <a:solidFill>
                  <a:schemeClr val="accent2">
                    <a:lumMod val="50000"/>
                  </a:schemeClr>
                </a:solidFill>
                <a:latin typeface="Times New Roman" charset="0"/>
                <a:ea typeface="Calibri" charset="0"/>
                <a:cs typeface="Times New Roman" charset="0"/>
              </a:rPr>
              <a:t>Winning the battle</a:t>
            </a:r>
            <a:endParaRPr lang="en-US" sz="3600" b="1" dirty="0">
              <a:solidFill>
                <a:schemeClr val="accent2">
                  <a:lumMod val="50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3600" b="1" dirty="0">
                <a:solidFill>
                  <a:schemeClr val="accent2">
                    <a:lumMod val="50000"/>
                  </a:schemeClr>
                </a:solidFill>
                <a:latin typeface="Times New Roman" charset="0"/>
                <a:ea typeface="Calibri" charset="0"/>
                <a:cs typeface="Times New Roman" charset="0"/>
              </a:rPr>
              <a:t>Stay away</a:t>
            </a:r>
            <a:endParaRPr lang="en-US" sz="3600" b="1" dirty="0">
              <a:solidFill>
                <a:schemeClr val="accent2">
                  <a:lumMod val="50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3600" b="1" dirty="0">
                <a:solidFill>
                  <a:schemeClr val="accent2">
                    <a:lumMod val="50000"/>
                  </a:schemeClr>
                </a:solidFill>
                <a:latin typeface="Times New Roman" charset="0"/>
                <a:ea typeface="Calibri" charset="0"/>
                <a:cs typeface="Times New Roman" charset="0"/>
              </a:rPr>
              <a:t>Stay focused on the right Philippians 4</a:t>
            </a:r>
            <a:endParaRPr lang="en-US" sz="3600" b="1" dirty="0">
              <a:solidFill>
                <a:schemeClr val="accent2">
                  <a:lumMod val="50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3600" b="1" dirty="0">
                <a:solidFill>
                  <a:schemeClr val="accent2">
                    <a:lumMod val="50000"/>
                  </a:schemeClr>
                </a:solidFill>
                <a:latin typeface="Times New Roman" charset="0"/>
                <a:ea typeface="Calibri" charset="0"/>
                <a:cs typeface="Times New Roman" charset="0"/>
              </a:rPr>
              <a:t>Stay connected to the right person</a:t>
            </a:r>
            <a:r>
              <a:rPr lang="en-US" sz="3600" b="1" dirty="0" smtClean="0">
                <a:solidFill>
                  <a:schemeClr val="accent2">
                    <a:lumMod val="50000"/>
                  </a:schemeClr>
                </a:solidFill>
                <a:latin typeface="Times New Roman" charset="0"/>
                <a:ea typeface="Calibri" charset="0"/>
                <a:cs typeface="Times New Roman" charset="0"/>
              </a:rPr>
              <a:t>.</a:t>
            </a:r>
            <a:endParaRPr lang="en-US" sz="3600" b="1" dirty="0">
              <a:solidFill>
                <a:schemeClr val="accent2">
                  <a:lumMod val="50000"/>
                </a:schemeClr>
              </a:solidFill>
              <a:latin typeface="Calibri" charset="0"/>
              <a:ea typeface="Times New Roman" charset="0"/>
              <a:cs typeface="Times New Roman" charset="0"/>
            </a:endParaRPr>
          </a:p>
        </p:txBody>
      </p:sp>
    </p:spTree>
    <p:extLst>
      <p:ext uri="{BB962C8B-B14F-4D97-AF65-F5344CB8AC3E}">
        <p14:creationId xmlns:p14="http://schemas.microsoft.com/office/powerpoint/2010/main" val="186680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a:xfrm>
            <a:off x="92016" y="126522"/>
            <a:ext cx="8856452" cy="5826210"/>
          </a:xfrm>
          <a:prstGeom prst="rect">
            <a:avLst/>
          </a:prstGeom>
        </p:spPr>
        <p:txBody>
          <a:bodyPr wrap="square">
            <a:spAutoFit/>
          </a:bodyPr>
          <a:lstStyle/>
          <a:p>
            <a:pPr marL="342900" marR="0" lvl="0" indent="-342900">
              <a:lnSpc>
                <a:spcPct val="115000"/>
              </a:lnSpc>
              <a:spcBef>
                <a:spcPts val="0"/>
              </a:spcBef>
              <a:spcAft>
                <a:spcPts val="0"/>
              </a:spcAft>
              <a:buFont typeface="Wingdings" charset="2"/>
              <a:buChar char=""/>
            </a:pPr>
            <a:r>
              <a:rPr lang="en-US" sz="3600" b="1" dirty="0">
                <a:solidFill>
                  <a:schemeClr val="tx2">
                    <a:lumMod val="75000"/>
                  </a:schemeClr>
                </a:solidFill>
                <a:latin typeface="Times New Roman" charset="0"/>
                <a:ea typeface="Calibri" charset="0"/>
                <a:cs typeface="Times New Roman" charset="0"/>
              </a:rPr>
              <a:t>Trespasses</a:t>
            </a:r>
            <a:endParaRPr lang="en-US" sz="3600" b="1" dirty="0">
              <a:solidFill>
                <a:schemeClr val="tx2">
                  <a:lumMod val="75000"/>
                </a:schemeClr>
              </a:solidFill>
              <a:latin typeface="Calibri" charset="0"/>
              <a:ea typeface="Times New Roman" charset="0"/>
              <a:cs typeface="Times New Roman" charset="0"/>
            </a:endParaRPr>
          </a:p>
          <a:p>
            <a:pPr marL="742950" marR="0" lvl="1" indent="-285750">
              <a:lnSpc>
                <a:spcPct val="115000"/>
              </a:lnSpc>
              <a:spcBef>
                <a:spcPts val="0"/>
              </a:spcBef>
              <a:spcAft>
                <a:spcPts val="0"/>
              </a:spcAft>
              <a:buFont typeface="Courier New" charset="0"/>
              <a:buChar char="o"/>
            </a:pPr>
            <a:r>
              <a:rPr lang="en-US" sz="3600" b="1" dirty="0">
                <a:solidFill>
                  <a:schemeClr val="tx2">
                    <a:lumMod val="75000"/>
                  </a:schemeClr>
                </a:solidFill>
                <a:latin typeface="Times New Roman" charset="0"/>
                <a:ea typeface="Calibri" charset="0"/>
                <a:cs typeface="Times New Roman" charset="0"/>
              </a:rPr>
              <a:t>“For to this you have been called, because Christ also suffered for you, leaving you an example, so that you might follow in his steps.When he was reviled, he did not revile in return; when he suffered, he did not threaten, but continued entrusting himself to him who judges justly.” 1 Peter 2:21, </a:t>
            </a:r>
            <a:r>
              <a:rPr lang="en-US" sz="3600" b="1">
                <a:solidFill>
                  <a:schemeClr val="tx2">
                    <a:lumMod val="75000"/>
                  </a:schemeClr>
                </a:solidFill>
                <a:latin typeface="Times New Roman" charset="0"/>
                <a:ea typeface="Calibri" charset="0"/>
                <a:cs typeface="Times New Roman" charset="0"/>
              </a:rPr>
              <a:t>23 </a:t>
            </a:r>
            <a:endParaRPr lang="en-US" sz="3600" b="1" dirty="0">
              <a:solidFill>
                <a:schemeClr val="tx2">
                  <a:lumMod val="75000"/>
                </a:schemeClr>
              </a:solidFill>
              <a:effectLst/>
              <a:latin typeface="Calibri" charset="0"/>
              <a:ea typeface="Times New Roman" charset="0"/>
              <a:cs typeface="Times New Roman" charset="0"/>
            </a:endParaRPr>
          </a:p>
        </p:txBody>
      </p:sp>
    </p:spTree>
    <p:extLst>
      <p:ext uri="{BB962C8B-B14F-4D97-AF65-F5344CB8AC3E}">
        <p14:creationId xmlns:p14="http://schemas.microsoft.com/office/powerpoint/2010/main" val="34177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8143" y="609600"/>
            <a:ext cx="6613990" cy="2308324"/>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7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Are you </a:t>
            </a: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looking </a:t>
            </a:r>
          </a:p>
          <a:p>
            <a:pPr algn="ctr"/>
            <a:r>
              <a:rPr lang="en-U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more like Christ</a:t>
            </a:r>
            <a:r>
              <a:rPr lang="en-US" sz="7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en-US" sz="7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504945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361</Words>
  <Application>Microsoft Macintosh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Courier New</vt:lpstr>
      <vt:lpstr>Berlin Sans FB Demi</vt:lpstr>
      <vt:lpstr>Times New Roman</vt:lpstr>
      <vt:lpstr>Symbol</vt:lpstr>
      <vt:lpstr>Arial</vt:lpstr>
      <vt:lpstr>Office Theme</vt:lpstr>
      <vt:lpstr>Where are We Going! Discipleship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Going!             A Bigger Vision               Three Choices                  Luke 5:1-11</dc:title>
  <dc:creator>mark</dc:creator>
  <cp:lastModifiedBy>mark petty</cp:lastModifiedBy>
  <cp:revision>35</cp:revision>
  <dcterms:created xsi:type="dcterms:W3CDTF">2016-09-11T01:20:19Z</dcterms:created>
  <dcterms:modified xsi:type="dcterms:W3CDTF">2016-10-02T00:18:26Z</dcterms:modified>
</cp:coreProperties>
</file>