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3" r:id="rId6"/>
    <p:sldId id="265" r:id="rId7"/>
    <p:sldId id="266"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816828-E1B1-4921-B96A-86EBFC7C720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86704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16828-E1B1-4921-B96A-86EBFC7C720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70115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16828-E1B1-4921-B96A-86EBFC7C720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4210928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816828-E1B1-4921-B96A-86EBFC7C720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50708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816828-E1B1-4921-B96A-86EBFC7C720C}" type="datetimeFigureOut">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56309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816828-E1B1-4921-B96A-86EBFC7C720C}"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426256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816828-E1B1-4921-B96A-86EBFC7C720C}" type="datetimeFigureOut">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3656946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816828-E1B1-4921-B96A-86EBFC7C720C}" type="datetimeFigureOut">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37428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16828-E1B1-4921-B96A-86EBFC7C720C}" type="datetimeFigureOut">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6707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591045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16828-E1B1-4921-B96A-86EBFC7C720C}" type="datetimeFigureOut">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73A89-6DB3-4517-BBB5-E83AB854863E}" type="slidenum">
              <a:rPr lang="en-US" smtClean="0"/>
              <a:t>‹#›</a:t>
            </a:fld>
            <a:endParaRPr lang="en-US"/>
          </a:p>
        </p:txBody>
      </p:sp>
    </p:spTree>
    <p:extLst>
      <p:ext uri="{BB962C8B-B14F-4D97-AF65-F5344CB8AC3E}">
        <p14:creationId xmlns:p14="http://schemas.microsoft.com/office/powerpoint/2010/main" val="118617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816828-E1B1-4921-B96A-86EBFC7C720C}" type="datetimeFigureOut">
              <a:rPr lang="en-US" smtClean="0"/>
              <a:t>10/9/2016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73A89-6DB3-4517-BBB5-E83AB854863E}" type="slidenum">
              <a:rPr lang="en-US" smtClean="0"/>
              <a:t>‹#›</a:t>
            </a:fld>
            <a:endParaRPr lang="en-US"/>
          </a:p>
        </p:txBody>
      </p:sp>
    </p:spTree>
    <p:extLst>
      <p:ext uri="{BB962C8B-B14F-4D97-AF65-F5344CB8AC3E}">
        <p14:creationId xmlns:p14="http://schemas.microsoft.com/office/powerpoint/2010/main" val="3171565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228600"/>
            <a:ext cx="8991600" cy="5611368"/>
          </a:xfrm>
        </p:spPr>
        <p:txBody>
          <a:bodyPr/>
          <a:lstStyle/>
          <a:p>
            <a:r>
              <a:rPr lang="en-US" dirty="0"/>
              <a:t>Where are We Going!</a:t>
            </a:r>
            <a:br>
              <a:rPr lang="en-US" dirty="0"/>
            </a:br>
            <a:r>
              <a:rPr lang="en-US" dirty="0"/>
              <a:t>     </a:t>
            </a:r>
            <a:br>
              <a:rPr lang="en-US" dirty="0"/>
            </a:br>
            <a:r>
              <a:rPr lang="en-US" dirty="0">
                <a:latin typeface="Berlin Sans FB Demi" panose="020E0802020502020306" pitchFamily="34" charset="0"/>
              </a:rPr>
              <a:t>Serving</a:t>
            </a:r>
            <a:br>
              <a:rPr lang="en-US" dirty="0"/>
            </a:br>
            <a:r>
              <a:rPr lang="en-US" dirty="0"/>
              <a:t>        </a:t>
            </a:r>
            <a:br>
              <a:rPr lang="en-US" dirty="0"/>
            </a:b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2800" y="3782568"/>
            <a:ext cx="2738913" cy="2057400"/>
          </a:xfrm>
          <a:prstGeom prst="rect">
            <a:avLst/>
          </a:prstGeom>
        </p:spPr>
      </p:pic>
    </p:spTree>
    <p:extLst>
      <p:ext uri="{BB962C8B-B14F-4D97-AF65-F5344CB8AC3E}">
        <p14:creationId xmlns:p14="http://schemas.microsoft.com/office/powerpoint/2010/main" val="126577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p:nvPr/>
        </p:nvSpPr>
        <p:spPr>
          <a:xfrm>
            <a:off x="1288212" y="943439"/>
            <a:ext cx="7855788" cy="729430"/>
          </a:xfrm>
          <a:prstGeom prst="rect">
            <a:avLst/>
          </a:prstGeom>
        </p:spPr>
        <p:txBody>
          <a:bodyPr wrap="square">
            <a:spAutoFit/>
          </a:bodyPr>
          <a:lstStyle/>
          <a:p>
            <a:pPr>
              <a:lnSpc>
                <a:spcPct val="115000"/>
              </a:lnSpc>
              <a:spcAft>
                <a:spcPts val="1000"/>
              </a:spcAft>
            </a:pPr>
            <a:r>
              <a:rPr lang="en-US" sz="3600" b="1" dirty="0">
                <a:solidFill>
                  <a:schemeClr val="bg1"/>
                </a:solidFill>
                <a:latin typeface="Times New Roman" charset="0"/>
                <a:ea typeface="Calibri" charset="0"/>
                <a:cs typeface="Times New Roman" charset="0"/>
              </a:rPr>
              <a:t> </a:t>
            </a:r>
            <a:endParaRPr lang="en-US" sz="3600" b="1" dirty="0">
              <a:solidFill>
                <a:schemeClr val="bg1"/>
              </a:solidFill>
              <a:effectLst/>
              <a:latin typeface="Calibri" charset="0"/>
              <a:ea typeface="Times New Roman" charset="0"/>
              <a:cs typeface="Times New Roman" charset="0"/>
            </a:endParaRPr>
          </a:p>
        </p:txBody>
      </p:sp>
      <p:sp>
        <p:nvSpPr>
          <p:cNvPr id="2" name="Rectangle 1"/>
          <p:cNvSpPr/>
          <p:nvPr/>
        </p:nvSpPr>
        <p:spPr>
          <a:xfrm>
            <a:off x="76200" y="457200"/>
            <a:ext cx="8991600" cy="5754460"/>
          </a:xfrm>
          <a:prstGeom prst="rect">
            <a:avLst/>
          </a:prstGeom>
          <a:solidFill>
            <a:schemeClr val="accent6">
              <a:lumMod val="75000"/>
            </a:schemeClr>
          </a:solidFill>
        </p:spPr>
        <p:txBody>
          <a:bodyPr wrap="square">
            <a:spAutoFit/>
          </a:bodyPr>
          <a:lstStyle/>
          <a:p>
            <a:pPr algn="ctr">
              <a:lnSpc>
                <a:spcPct val="115000"/>
              </a:lnSpc>
            </a:pPr>
            <a:r>
              <a:rPr lang="en-US" sz="5400" dirty="0">
                <a:solidFill>
                  <a:schemeClr val="bg1"/>
                </a:solidFill>
                <a:latin typeface="Algerian" panose="04020705040A02060702" pitchFamily="82" charset="0"/>
                <a:ea typeface="Times New Roman"/>
                <a:cs typeface="Times New Roman"/>
              </a:rPr>
              <a:t>Matthew 20:28</a:t>
            </a:r>
          </a:p>
          <a:p>
            <a:pPr algn="ctr">
              <a:lnSpc>
                <a:spcPct val="115000"/>
              </a:lnSpc>
            </a:pPr>
            <a:r>
              <a:rPr lang="en-US" sz="5400" dirty="0">
                <a:solidFill>
                  <a:schemeClr val="bg1"/>
                </a:solidFill>
                <a:latin typeface="Algerian" panose="04020705040A02060702" pitchFamily="82" charset="0"/>
                <a:ea typeface="Times New Roman"/>
                <a:cs typeface="Times New Roman"/>
              </a:rPr>
              <a:t>Just as the Son of Man did not come to be served, but to serve, and to give his life as a ransom for many.”</a:t>
            </a:r>
          </a:p>
        </p:txBody>
      </p:sp>
    </p:spTree>
    <p:extLst>
      <p:ext uri="{BB962C8B-B14F-4D97-AF65-F5344CB8AC3E}">
        <p14:creationId xmlns:p14="http://schemas.microsoft.com/office/powerpoint/2010/main" val="340882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04800"/>
            <a:ext cx="4218214" cy="23622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298966"/>
            <a:ext cx="3705225" cy="299705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609600"/>
            <a:ext cx="3951568" cy="18034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710" y="3298966"/>
            <a:ext cx="5007668" cy="2720833"/>
          </a:xfrm>
          <a:prstGeom prst="rect">
            <a:avLst/>
          </a:prstGeom>
        </p:spPr>
      </p:pic>
    </p:spTree>
    <p:extLst>
      <p:ext uri="{BB962C8B-B14F-4D97-AF65-F5344CB8AC3E}">
        <p14:creationId xmlns:p14="http://schemas.microsoft.com/office/powerpoint/2010/main" val="781169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534400" cy="6469335"/>
          </a:xfrm>
          <a:prstGeom prst="rect">
            <a:avLst/>
          </a:prstGeom>
        </p:spPr>
        <p:txBody>
          <a:bodyPr wrap="square">
            <a:spAutoFit/>
          </a:bodyPr>
          <a:lstStyle/>
          <a:p>
            <a:pPr marR="0" lvl="0">
              <a:lnSpc>
                <a:spcPct val="115000"/>
              </a:lnSpc>
              <a:spcBef>
                <a:spcPts val="0"/>
              </a:spcBef>
              <a:spcAft>
                <a:spcPts val="0"/>
              </a:spcAft>
            </a:pPr>
            <a:r>
              <a:rPr lang="en-US" sz="4400" dirty="0">
                <a:solidFill>
                  <a:srgbClr val="FF0000"/>
                </a:solidFill>
                <a:latin typeface="Arial Black" panose="020B0A04020102020204" pitchFamily="34" charset="0"/>
                <a:ea typeface="Times New Roman"/>
                <a:cs typeface="Times New Roman"/>
              </a:rPr>
              <a:t>Crafted for Serving </a:t>
            </a:r>
          </a:p>
          <a:p>
            <a:pPr lvl="1" algn="ctr">
              <a:lnSpc>
                <a:spcPct val="115000"/>
              </a:lnSpc>
            </a:pPr>
            <a:r>
              <a:rPr lang="en-US" sz="4000" dirty="0">
                <a:latin typeface="Arial Black" panose="020B0A04020102020204" pitchFamily="34" charset="0"/>
                <a:ea typeface="Times New Roman"/>
                <a:cs typeface="Times New Roman"/>
              </a:rPr>
              <a:t>He creates each of us by Christ Jesus to join him in the work he does, the good work he has gotten ready for us to do, work we had </a:t>
            </a:r>
            <a:r>
              <a:rPr lang="en-US" sz="4000">
                <a:latin typeface="Arial Black" panose="020B0A04020102020204" pitchFamily="34" charset="0"/>
                <a:ea typeface="Times New Roman"/>
                <a:cs typeface="Times New Roman"/>
              </a:rPr>
              <a:t>better been doing</a:t>
            </a:r>
            <a:r>
              <a:rPr lang="en-US" sz="4000" dirty="0">
                <a:latin typeface="Arial Black" panose="020B0A04020102020204" pitchFamily="34" charset="0"/>
                <a:ea typeface="Times New Roman"/>
                <a:cs typeface="Times New Roman"/>
              </a:rPr>
              <a:t>.     ‭‭</a:t>
            </a:r>
          </a:p>
          <a:p>
            <a:pPr lvl="1" algn="ctr">
              <a:lnSpc>
                <a:spcPct val="115000"/>
              </a:lnSpc>
            </a:pPr>
            <a:r>
              <a:rPr lang="en-US" sz="4000" dirty="0">
                <a:latin typeface="Arial Black" panose="020B0A04020102020204" pitchFamily="34" charset="0"/>
                <a:ea typeface="Times New Roman"/>
                <a:cs typeface="Times New Roman"/>
              </a:rPr>
              <a:t>Ephesians‬ ‭2:10‬ ‭MSG‬‬</a:t>
            </a:r>
          </a:p>
          <a:p>
            <a:pPr marL="342900" marR="0" lvl="0" indent="-342900">
              <a:lnSpc>
                <a:spcPct val="115000"/>
              </a:lnSpc>
              <a:spcBef>
                <a:spcPts val="0"/>
              </a:spcBef>
              <a:spcAft>
                <a:spcPts val="0"/>
              </a:spcAft>
              <a:buFont typeface="Symbol"/>
              <a:buChar char=""/>
            </a:pPr>
            <a:endParaRPr lang="en-US" sz="4000" dirty="0">
              <a:latin typeface="Berlin Sans FB Demi" panose="020E0802020502020306" pitchFamily="34" charset="0"/>
              <a:ea typeface="Times New Roman"/>
              <a:cs typeface="Times New Roman"/>
            </a:endParaRPr>
          </a:p>
        </p:txBody>
      </p:sp>
    </p:spTree>
    <p:extLst>
      <p:ext uri="{BB962C8B-B14F-4D97-AF65-F5344CB8AC3E}">
        <p14:creationId xmlns:p14="http://schemas.microsoft.com/office/powerpoint/2010/main" val="52317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
            <a:ext cx="9144000" cy="6863417"/>
          </a:xfrm>
          <a:prstGeom prst="rect">
            <a:avLst/>
          </a:prstGeom>
        </p:spPr>
        <p:txBody>
          <a:bodyPr wrap="square">
            <a:spAutoFit/>
          </a:bodyPr>
          <a:lstStyle/>
          <a:p>
            <a:r>
              <a:rPr lang="en-US" sz="4400" dirty="0">
                <a:solidFill>
                  <a:srgbClr val="FF0000"/>
                </a:solidFill>
                <a:latin typeface="Arial Black" panose="020B0A04020102020204" pitchFamily="34" charset="0"/>
              </a:rPr>
              <a:t>Connects us to Christ</a:t>
            </a:r>
          </a:p>
          <a:p>
            <a:pPr algn="ctr"/>
            <a:r>
              <a:rPr lang="en-US" sz="4000" dirty="0">
                <a:latin typeface="Arial Black" panose="020B0A04020102020204" pitchFamily="34" charset="0"/>
              </a:rPr>
              <a:t>So, my dear brothers and sisters, this is the point: You died to the power of the law when you died with Christ. And now you are united with the one who was raised from the dead. As a result, we can produce a harvest of good deeds for God.</a:t>
            </a:r>
          </a:p>
          <a:p>
            <a:pPr algn="ctr"/>
            <a:r>
              <a:rPr lang="en-US" sz="4000" dirty="0">
                <a:latin typeface="Arial Black" panose="020B0A04020102020204" pitchFamily="34" charset="0"/>
              </a:rPr>
              <a:t>‭‭Romans‬ ‭7:4‬ ‭</a:t>
            </a:r>
          </a:p>
          <a:p>
            <a:pPr algn="ctr"/>
            <a:endParaRPr lang="en-US" dirty="0"/>
          </a:p>
          <a:p>
            <a:endParaRPr lang="en-US" dirty="0"/>
          </a:p>
        </p:txBody>
      </p:sp>
    </p:spTree>
    <p:extLst>
      <p:ext uri="{BB962C8B-B14F-4D97-AF65-F5344CB8AC3E}">
        <p14:creationId xmlns:p14="http://schemas.microsoft.com/office/powerpoint/2010/main" val="186680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991600" cy="6586418"/>
          </a:xfrm>
          <a:prstGeom prst="rect">
            <a:avLst/>
          </a:prstGeom>
        </p:spPr>
        <p:txBody>
          <a:bodyPr wrap="square">
            <a:spAutoFit/>
          </a:bodyPr>
          <a:lstStyle/>
          <a:p>
            <a:pPr lvl="0"/>
            <a:r>
              <a:rPr lang="en-US" sz="4400" dirty="0">
                <a:solidFill>
                  <a:srgbClr val="FF0000"/>
                </a:solidFill>
                <a:latin typeface="Arial Black" panose="020B0A04020102020204" pitchFamily="34" charset="0"/>
              </a:rPr>
              <a:t>Christ is served not humans </a:t>
            </a:r>
          </a:p>
          <a:p>
            <a:pPr lvl="0" algn="ctr"/>
            <a:r>
              <a:rPr lang="en-US" sz="4000" dirty="0">
                <a:solidFill>
                  <a:prstClr val="black"/>
                </a:solidFill>
                <a:latin typeface="Arial Black" panose="020B0A04020102020204" pitchFamily="34" charset="0"/>
              </a:rPr>
              <a:t>Work willingly at whatever you do, as though you were working for the Lord rather than for people. Remember that the Lord will give you an inheritance as your reward, and that the Master you are serving is Christ. </a:t>
            </a:r>
          </a:p>
          <a:p>
            <a:pPr lvl="0" algn="ctr"/>
            <a:r>
              <a:rPr lang="en-US" sz="4000" dirty="0">
                <a:solidFill>
                  <a:prstClr val="black"/>
                </a:solidFill>
                <a:latin typeface="Arial Black" panose="020B0A04020102020204" pitchFamily="34" charset="0"/>
              </a:rPr>
              <a:t>Colossians 3:23-24 </a:t>
            </a:r>
          </a:p>
          <a:p>
            <a:pPr lvl="0"/>
            <a:endParaRPr lang="en-US" dirty="0">
              <a:solidFill>
                <a:prstClr val="black"/>
              </a:solidFill>
            </a:endParaRPr>
          </a:p>
        </p:txBody>
      </p:sp>
    </p:spTree>
    <p:extLst>
      <p:ext uri="{BB962C8B-B14F-4D97-AF65-F5344CB8AC3E}">
        <p14:creationId xmlns:p14="http://schemas.microsoft.com/office/powerpoint/2010/main" val="348128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5139869"/>
          </a:xfrm>
          <a:prstGeom prst="rect">
            <a:avLst/>
          </a:prstGeom>
        </p:spPr>
        <p:txBody>
          <a:bodyPr wrap="square">
            <a:spAutoFit/>
          </a:bodyPr>
          <a:lstStyle/>
          <a:p>
            <a:pPr lvl="0"/>
            <a:r>
              <a:rPr lang="en-US" sz="4400" dirty="0">
                <a:solidFill>
                  <a:srgbClr val="FF0000"/>
                </a:solidFill>
                <a:latin typeface="Arial Black" panose="020B0A04020102020204" pitchFamily="34" charset="0"/>
              </a:rPr>
              <a:t>Christ gives great rewards for serving</a:t>
            </a:r>
          </a:p>
          <a:p>
            <a:pPr lvl="0" algn="ctr"/>
            <a:r>
              <a:rPr lang="en-US" sz="4000" dirty="0">
                <a:solidFill>
                  <a:prstClr val="black"/>
                </a:solidFill>
                <a:latin typeface="Arial Black" panose="020B0A04020102020204" pitchFamily="34" charset="0"/>
              </a:rPr>
              <a:t>Anyone who wants to serve me must follow me, because my servants must be where I am. And the Father will honor anyone who serves me.”</a:t>
            </a:r>
          </a:p>
          <a:p>
            <a:pPr lvl="0" algn="ctr"/>
            <a:r>
              <a:rPr lang="en-US" sz="4000" dirty="0">
                <a:solidFill>
                  <a:prstClr val="black"/>
                </a:solidFill>
                <a:latin typeface="Arial Black" panose="020B0A04020102020204" pitchFamily="34" charset="0"/>
              </a:rPr>
              <a:t>‭‭John‬ ‭12:26‬ ‭</a:t>
            </a:r>
          </a:p>
        </p:txBody>
      </p:sp>
    </p:spTree>
    <p:extLst>
      <p:ext uri="{BB962C8B-B14F-4D97-AF65-F5344CB8AC3E}">
        <p14:creationId xmlns:p14="http://schemas.microsoft.com/office/powerpoint/2010/main" val="3905665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819" y="609600"/>
            <a:ext cx="5016630"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Are you </a:t>
            </a: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Serving</a:t>
            </a:r>
            <a:r>
              <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p>
        </p:txBody>
      </p:sp>
    </p:spTree>
    <p:extLst>
      <p:ext uri="{BB962C8B-B14F-4D97-AF65-F5344CB8AC3E}">
        <p14:creationId xmlns:p14="http://schemas.microsoft.com/office/powerpoint/2010/main" val="15049450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TotalTime>
  <Words>247</Words>
  <Application>Microsoft Office PowerPoint</Application>
  <PresentationFormat>On-screen Show (4:3)</PresentationFormat>
  <Paragraphs>17</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Algerian</vt:lpstr>
      <vt:lpstr>Arial</vt:lpstr>
      <vt:lpstr>Arial Black</vt:lpstr>
      <vt:lpstr>Berlin Sans FB Demi</vt:lpstr>
      <vt:lpstr>Calibri</vt:lpstr>
      <vt:lpstr>Symbol</vt:lpstr>
      <vt:lpstr>Times New Roman</vt:lpstr>
      <vt:lpstr>Office Theme</vt:lpstr>
      <vt:lpstr>Where are We Going!       Serving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are We Going!             A Bigger Vision               Three Choices                  Luke 5:1-11</dc:title>
  <dc:creator>mark</dc:creator>
  <cp:lastModifiedBy>admin</cp:lastModifiedBy>
  <cp:revision>22</cp:revision>
  <dcterms:created xsi:type="dcterms:W3CDTF">2016-09-11T01:20:19Z</dcterms:created>
  <dcterms:modified xsi:type="dcterms:W3CDTF">2016-10-09T12:30:37Z</dcterms:modified>
</cp:coreProperties>
</file>